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2" r:id="rId3"/>
  </p:sldMasterIdLst>
  <p:notesMasterIdLst>
    <p:notesMasterId r:id="rId35"/>
  </p:notesMasterIdLst>
  <p:sldIdLst>
    <p:sldId id="256" r:id="rId4"/>
    <p:sldId id="269" r:id="rId5"/>
    <p:sldId id="260" r:id="rId6"/>
    <p:sldId id="264" r:id="rId7"/>
    <p:sldId id="284" r:id="rId8"/>
    <p:sldId id="285" r:id="rId9"/>
    <p:sldId id="270" r:id="rId10"/>
    <p:sldId id="290" r:id="rId11"/>
    <p:sldId id="275" r:id="rId12"/>
    <p:sldId id="286" r:id="rId13"/>
    <p:sldId id="287" r:id="rId14"/>
    <p:sldId id="259" r:id="rId15"/>
    <p:sldId id="274" r:id="rId16"/>
    <p:sldId id="276" r:id="rId17"/>
    <p:sldId id="261" r:id="rId18"/>
    <p:sldId id="277" r:id="rId19"/>
    <p:sldId id="262" r:id="rId20"/>
    <p:sldId id="278" r:id="rId21"/>
    <p:sldId id="263" r:id="rId22"/>
    <p:sldId id="279" r:id="rId23"/>
    <p:sldId id="265" r:id="rId24"/>
    <p:sldId id="280" r:id="rId25"/>
    <p:sldId id="266" r:id="rId26"/>
    <p:sldId id="281" r:id="rId27"/>
    <p:sldId id="267" r:id="rId28"/>
    <p:sldId id="282" r:id="rId29"/>
    <p:sldId id="268" r:id="rId30"/>
    <p:sldId id="283" r:id="rId31"/>
    <p:sldId id="288" r:id="rId32"/>
    <p:sldId id="289" r:id="rId33"/>
    <p:sldId id="292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6F3CC-AF17-4C12-9436-FA4B2C7F2FB1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918EB-230F-4D66-A7A8-6AB754148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56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918EB-230F-4D66-A7A8-6AB754148C2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918EB-230F-4D66-A7A8-6AB754148C2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9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918EB-230F-4D66-A7A8-6AB754148C2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1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72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6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005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622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416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70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47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785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39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32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9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59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92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02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175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0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82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0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5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21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2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58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25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30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28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152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6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87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9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1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8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42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6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2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2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0E50B90-0EA9-4BA9-BDC2-C7E5B82A7318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B9BA9-09B0-412F-95DC-D333405C9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3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gif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3.gif"/><Relationship Id="rId10" Type="http://schemas.openxmlformats.org/officeDocument/2006/relationships/image" Target="../media/image29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.gif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15.gif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gif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gif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g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gif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g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gif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4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.gif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gif"/><Relationship Id="rId4" Type="http://schemas.openxmlformats.org/officeDocument/2006/relationships/image" Target="../media/image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g"/><Relationship Id="rId4" Type="http://schemas.openxmlformats.org/officeDocument/2006/relationships/image" Target="../media/image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gif"/><Relationship Id="rId4" Type="http://schemas.openxmlformats.org/officeDocument/2006/relationships/image" Target="../media/image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gif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gif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3.gif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4" y="0"/>
            <a:ext cx="10044403" cy="6825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65" y="2944780"/>
            <a:ext cx="8886706" cy="36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7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8"/>
    </mc:Choice>
    <mc:Fallback>
      <p:transition spd="slow" advTm="1610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2050408"/>
            <a:ext cx="10058400" cy="41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1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2"/>
    </mc:Choice>
    <mc:Fallback>
      <p:transition spd="slow" advTm="23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50" y="2318097"/>
            <a:ext cx="5128425" cy="3626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945" y="2700237"/>
            <a:ext cx="6883975" cy="2862322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3600" dirty="0" smtClean="0"/>
              <a:t>Прекрасно оборудованные места для работы в интернете – стационарные компьютеры, удобные кресла, выверенное освещение</a:t>
            </a:r>
            <a:endParaRPr lang="ru-RU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7"/>
    </mc:Choice>
    <mc:Fallback>
      <p:transition spd="slow" advTm="3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2144368"/>
            <a:ext cx="5059431" cy="3670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2" y="2145482"/>
            <a:ext cx="4867175" cy="41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4"/>
    </mc:Choice>
    <mc:Fallback>
      <p:transition spd="slow" advTm="330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8" name="ВЕЛИКОЛЕПНАЯ ПЯТЕРКА ХОРЕОГРАФАМ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378" end="8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9795" y="245073"/>
            <a:ext cx="4694768" cy="2638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95" y="2950963"/>
            <a:ext cx="4694768" cy="3521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2" y="5086379"/>
            <a:ext cx="2393928" cy="1585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81" y="365760"/>
            <a:ext cx="2207808" cy="2207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81" y="2794349"/>
            <a:ext cx="2135070" cy="3222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65" y="4612111"/>
            <a:ext cx="3222747" cy="2135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452" y="215556"/>
            <a:ext cx="4422226" cy="4524315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Взаимодействие с творческими организациями</a:t>
            </a:r>
            <a:endParaRPr lang="ru-RU" sz="32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Методические рекомендации</a:t>
            </a:r>
          </a:p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Предоставление информации для хореографов и танцоров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0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91"/>
    </mc:Choice>
    <mc:Fallback>
      <p:transition spd="slow" advTm="24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7" grpId="0" animBg="1"/>
    </p:bldLst>
  </p:timing>
  <p:extLst mod="1">
    <p:ext uri="{E180D4A7-C9FB-4DFB-919C-405C955672EB}">
      <p14:showEvtLst xmlns:p14="http://schemas.microsoft.com/office/powerpoint/2010/main">
        <p14:playEvt time="0" objId="18"/>
        <p14:stopEvt time="24307" objId="1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" y="6175950"/>
            <a:ext cx="12492036" cy="916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90" y="-336214"/>
            <a:ext cx="12413951" cy="1162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57" y="419883"/>
            <a:ext cx="3754732" cy="25052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01" y="2824653"/>
            <a:ext cx="5173350" cy="34517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7727" y="543639"/>
            <a:ext cx="3666931" cy="5632311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Крупнейшие музыкальные, вокальные и танцевальные форумы, семинары для </a:t>
            </a:r>
            <a:r>
              <a:rPr lang="ru-RU" sz="4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руководителей творческих коллективов</a:t>
            </a:r>
            <a:endParaRPr lang="ru-RU" sz="4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02" y="1794870"/>
            <a:ext cx="4898334" cy="32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1"/>
    </mc:Choice>
    <mc:Fallback>
      <p:transition spd="slow" advTm="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91" y="2814237"/>
            <a:ext cx="10058400" cy="27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4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"/>
    </mc:Choice>
    <mc:Fallback>
      <p:transition spd="slow" advTm="224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43" y="3913245"/>
            <a:ext cx="3295504" cy="24091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947" y="2238715"/>
            <a:ext cx="7797281" cy="2800767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Встречи специалистов литературных музеев, чтение лекций, проведение благотворительных акций</a:t>
            </a:r>
            <a:endParaRPr lang="ru-RU" sz="4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7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8"/>
    </mc:Choice>
    <mc:Fallback>
      <p:transition spd="slow" advTm="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82" y="2533302"/>
            <a:ext cx="10058400" cy="34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2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4"/>
    </mc:Choice>
    <mc:Fallback>
      <p:transition spd="slow" advTm="262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3699" y="2066797"/>
            <a:ext cx="5491259" cy="4216539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30163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Лекции-Концерты</a:t>
            </a:r>
          </a:p>
          <a:p>
            <a:pPr marL="571500" indent="-28575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Просветительские благотворительные программы</a:t>
            </a:r>
          </a:p>
          <a:p>
            <a:pPr marL="571500" indent="-28575">
              <a:buFont typeface="Arial" panose="020B0604020202020204" pitchFamily="34" charset="0"/>
              <a:buChar char="•"/>
            </a:pPr>
            <a:r>
              <a:rPr lang="ru-RU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Образовательные и культурные мероприятия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ru-RU" sz="4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66" y="-209524"/>
            <a:ext cx="12563475" cy="2453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4" y="1820576"/>
            <a:ext cx="3340390" cy="44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4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4"/>
    </mc:Choice>
    <mc:Fallback>
      <p:transition spd="slow" advTm="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3172552"/>
            <a:ext cx="10058400" cy="22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0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1"/>
    </mc:Choice>
    <mc:Fallback>
      <p:transition spd="slow" advTm="263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57" y="6171107"/>
            <a:ext cx="12563475" cy="921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448128"/>
            <a:ext cx="10058400" cy="348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"/>
    </mc:Choice>
    <mc:Fallback>
      <p:transition spd="slow" advTm="245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963" y="2306689"/>
            <a:ext cx="6811347" cy="3477875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19138" indent="-271463">
              <a:buFont typeface="Arial" panose="020B0604020202020204" pitchFamily="34" charset="0"/>
              <a:buChar char="•"/>
            </a:pPr>
            <a:r>
              <a:rPr lang="en-US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Профессиональный       	журнал</a:t>
            </a:r>
          </a:p>
          <a:p>
            <a:pPr marL="801688" indent="-354013">
              <a:buFont typeface="Arial" panose="020B0604020202020204" pitchFamily="34" charset="0"/>
              <a:buChar char="•"/>
            </a:pPr>
            <a:r>
              <a:rPr lang="ru-RU" sz="4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Научно-практические 	</a:t>
            </a:r>
            <a:r>
              <a:rPr lang="ru-RU" sz="4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конференции</a:t>
            </a:r>
          </a:p>
          <a:p>
            <a:pPr marL="801688" indent="-354013">
              <a:buFont typeface="Arial" panose="020B0604020202020204" pitchFamily="34" charset="0"/>
              <a:buChar char="•"/>
            </a:pPr>
            <a:r>
              <a:rPr lang="ru-RU" sz="4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Авторские публикации</a:t>
            </a:r>
            <a:endParaRPr lang="ru-RU" sz="4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42" y="2122982"/>
            <a:ext cx="2857500" cy="4048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62" y="4220673"/>
            <a:ext cx="2819141" cy="21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6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2"/>
    </mc:Choice>
    <mc:Fallback>
      <p:transition spd="slow" advTm="2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3" y="2280886"/>
            <a:ext cx="10058400" cy="38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4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1"/>
    </mc:Choice>
    <mc:Fallback>
      <p:transition spd="slow" advTm="217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" y="0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5862" y="2240521"/>
            <a:ext cx="6883975" cy="3600986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800" i="1" dirty="0"/>
              <a:t>Творчество И.А</a:t>
            </a:r>
            <a:r>
              <a:rPr lang="ru-RU" sz="3800" i="1" dirty="0" smtClean="0"/>
              <a:t>. Бунина </a:t>
            </a:r>
            <a:r>
              <a:rPr lang="ru-RU" sz="3800" i="1" dirty="0"/>
              <a:t>давно интересно и близко </a:t>
            </a:r>
            <a:r>
              <a:rPr lang="ru-RU" sz="3800" i="1" dirty="0" smtClean="0"/>
              <a:t>исполнителям театра. </a:t>
            </a:r>
            <a:br>
              <a:rPr lang="ru-RU" sz="3800" i="1" dirty="0" smtClean="0"/>
            </a:br>
            <a:r>
              <a:rPr lang="ru-RU" sz="3800" i="1" dirty="0" smtClean="0"/>
              <a:t>Его </a:t>
            </a:r>
            <a:r>
              <a:rPr lang="ru-RU" sz="3800" i="1" dirty="0"/>
              <a:t>стихи и рассказы звучат в концертных программах уже более сорока лет.</a:t>
            </a:r>
            <a:r>
              <a:rPr lang="ru-RU" sz="3800" dirty="0"/>
              <a:t> </a:t>
            </a:r>
            <a:endParaRPr lang="ru-RU" sz="3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73" y="2466652"/>
            <a:ext cx="4456404" cy="333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"/>
    </mc:Choice>
    <mc:Fallback>
      <p:transition spd="slow" advTm="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1928110"/>
            <a:ext cx="10058400" cy="42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7"/>
    </mc:Choice>
    <mc:Fallback>
      <p:transition spd="slow" advTm="244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65" y="2006218"/>
            <a:ext cx="3226784" cy="2112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12" y="132998"/>
            <a:ext cx="12563475" cy="2453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94" y="4516076"/>
            <a:ext cx="3226783" cy="19058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96" y="2719800"/>
            <a:ext cx="3226784" cy="2425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533" y="1926308"/>
            <a:ext cx="6883975" cy="4585871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4000" i="1" dirty="0" smtClean="0"/>
              <a:t> </a:t>
            </a:r>
            <a:r>
              <a:rPr lang="ru-RU" sz="2800" i="1" dirty="0" smtClean="0"/>
              <a:t>Уроки </a:t>
            </a:r>
            <a:r>
              <a:rPr lang="ru-RU" sz="2800" i="1" dirty="0" err="1" smtClean="0"/>
              <a:t>аймара</a:t>
            </a:r>
            <a:r>
              <a:rPr lang="ru-RU" sz="2800" i="1" dirty="0" smtClean="0"/>
              <a:t> языка</a:t>
            </a:r>
          </a:p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Собственные методики</a:t>
            </a:r>
          </a:p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Носители языка</a:t>
            </a:r>
          </a:p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2800" dirty="0"/>
              <a:t> </a:t>
            </a:r>
            <a:r>
              <a:rPr lang="ru-RU" sz="2800" i="1" dirty="0"/>
              <a:t>Издание </a:t>
            </a:r>
            <a:r>
              <a:rPr lang="ru-RU" sz="2800" i="1" dirty="0" smtClean="0"/>
              <a:t>"</a:t>
            </a:r>
            <a:r>
              <a:rPr lang="ru-RU" sz="2800" b="1" i="1" dirty="0" err="1" smtClean="0"/>
              <a:t>Аймара</a:t>
            </a:r>
            <a:r>
              <a:rPr lang="ru-RU" sz="2800" i="1" dirty="0" smtClean="0"/>
              <a:t>-русского/русского-</a:t>
            </a:r>
            <a:r>
              <a:rPr lang="ru-RU" sz="2800" b="1" i="1" dirty="0" err="1" smtClean="0"/>
              <a:t>аймара</a:t>
            </a:r>
            <a:r>
              <a:rPr lang="ru-RU" sz="2800" i="1" dirty="0"/>
              <a:t> </a:t>
            </a:r>
            <a:r>
              <a:rPr lang="ru-RU" sz="2800" i="1" dirty="0" smtClean="0"/>
              <a:t>словаря" </a:t>
            </a:r>
          </a:p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Фото выставки</a:t>
            </a:r>
          </a:p>
          <a:p>
            <a:pPr marL="571500" indent="-301625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Конференции</a:t>
            </a:r>
          </a:p>
          <a:p>
            <a:pPr marL="542925" indent="-276225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2014/2515 учебного года в центре проводятся занятия английского, французского и немецкого языков</a:t>
            </a:r>
            <a:endParaRPr lang="ru-RU" sz="28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3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"/>
    </mc:Choice>
    <mc:Fallback>
      <p:transition spd="slow" advTm="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2886239"/>
            <a:ext cx="10058400" cy="230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6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8"/>
    </mc:Choice>
    <mc:Fallback>
      <p:transition spd="slow" advTm="364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211" y="1926308"/>
            <a:ext cx="6883975" cy="4524315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393700">
              <a:buFont typeface="Arial" panose="020B0604020202020204" pitchFamily="34" charset="0"/>
              <a:buChar char="•"/>
            </a:pPr>
            <a:r>
              <a:rPr lang="ru-RU" sz="3600" dirty="0"/>
              <a:t>Проект HUMANOLOGY.ME это прежде всего попытка не просто обобщить знания о человеке, а попытка проследить параллели открытий, предположений и гипотез, сделанных в разных отраслях </a:t>
            </a:r>
            <a:r>
              <a:rPr lang="ru-RU" sz="3600" dirty="0" err="1"/>
              <a:t>человекознания</a:t>
            </a:r>
            <a:r>
              <a:rPr lang="ru-RU" sz="3600" dirty="0"/>
              <a:t>. </a:t>
            </a:r>
            <a:endParaRPr lang="ru-RU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62" y="2133081"/>
            <a:ext cx="2531280" cy="4218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0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5"/>
    </mc:Choice>
    <mc:Fallback>
      <p:transition spd="slow" advTm="11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2166006"/>
            <a:ext cx="10058400" cy="408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8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1"/>
    </mc:Choice>
    <mc:Fallback>
      <p:transition spd="slow" advTm="281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213" y="2213618"/>
            <a:ext cx="5486398" cy="3970318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393700">
              <a:buFont typeface="Arial" panose="020B0604020202020204" pitchFamily="34" charset="0"/>
              <a:buChar char="•"/>
            </a:pPr>
            <a:r>
              <a:rPr lang="ru-RU" sz="3600" dirty="0" smtClean="0"/>
              <a:t>Организация семинаров</a:t>
            </a: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ru-RU" sz="3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Подготовка и проведение обучающих </a:t>
            </a:r>
            <a:r>
              <a:rPr lang="ru-RU" sz="3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проектов</a:t>
            </a:r>
            <a:endParaRPr lang="en-US" sz="36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ru-RU" sz="3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Тренинги</a:t>
            </a: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ru-RU" sz="3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</a:t>
            </a:r>
            <a:r>
              <a:rPr lang="ru-RU" sz="3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онференции</a:t>
            </a:r>
            <a:endParaRPr lang="ru-RU" sz="36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99" y="2376591"/>
            <a:ext cx="5462037" cy="36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9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7"/>
    </mc:Choice>
    <mc:Fallback>
      <p:transition spd="slow" advTm="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37" y="2202557"/>
            <a:ext cx="7200702" cy="41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7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1"/>
    </mc:Choice>
    <mc:Fallback>
      <p:transition spd="slow" advTm="20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49" y="1926976"/>
            <a:ext cx="4563402" cy="4277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4" y="1781645"/>
            <a:ext cx="4774885" cy="4804728"/>
          </a:xfrm>
          <a:prstGeom prst="rect">
            <a:avLst/>
          </a:prstGeom>
        </p:spPr>
      </p:pic>
      <p:pic>
        <p:nvPicPr>
          <p:cNvPr id="7" name="Библиотека Ивана БУНИНА - лучшее место для читателей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7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376" y="2163937"/>
            <a:ext cx="7188088" cy="4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4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43"/>
    </mc:Choice>
    <mc:Fallback>
      <p:transition spd="slow" advTm="125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25143" objId="7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8" y="2055040"/>
            <a:ext cx="8556877" cy="43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0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"/>
    </mc:Choice>
    <mc:Fallback>
      <p:transition spd="slow" advTm="208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2133822"/>
            <a:ext cx="8042501" cy="41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2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"/>
    </mc:Choice>
    <mc:Fallback>
      <p:transition spd="slow" advTm="20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2309980"/>
            <a:ext cx="10058400" cy="386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0"/>
    </mc:Choice>
    <mc:Fallback>
      <p:transition spd="slow" advTm="816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1926308"/>
            <a:ext cx="10058400" cy="41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"/>
    </mc:Choice>
    <mc:Fallback>
      <p:transition spd="slow" advTm="230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124" y="2446077"/>
            <a:ext cx="6883975" cy="3508653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54013">
              <a:buFont typeface="Arial" panose="020B0604020202020204" pitchFamily="34" charset="0"/>
              <a:buChar char="•"/>
            </a:pPr>
            <a:r>
              <a:rPr lang="ru-RU" sz="3200" dirty="0" smtClean="0"/>
              <a:t>Вежливое обслуживание</a:t>
            </a:r>
          </a:p>
          <a:p>
            <a:pPr marL="354013">
              <a:buFont typeface="Arial" panose="020B0604020202020204" pitchFamily="34" charset="0"/>
              <a:buChar char="•"/>
            </a:pP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Крупнейший книжный фонд</a:t>
            </a:r>
          </a:p>
          <a:p>
            <a:pPr marL="354013">
              <a:buFont typeface="Arial" panose="020B0604020202020204" pitchFamily="34" charset="0"/>
              <a:buChar char="•"/>
            </a:pP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Книжные новинки – быстрее всех</a:t>
            </a:r>
          </a:p>
          <a:p>
            <a:pPr marL="354013" algn="just">
              <a:buFont typeface="Arial" panose="020B0604020202020204" pitchFamily="34" charset="0"/>
              <a:buChar char="•"/>
            </a:pP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Акция </a:t>
            </a:r>
            <a:r>
              <a:rPr lang="en-US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BOOKCR</a:t>
            </a:r>
            <a:r>
              <a:rPr lang="ru-RU" sz="6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en-US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SSING</a:t>
            </a:r>
            <a:r>
              <a:rPr lang="en-US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32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4013"/>
            <a:r>
              <a:rPr lang="en-US" sz="6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2000</a:t>
            </a:r>
            <a:r>
              <a:rPr lang="en-US" sz="3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наименований за месяц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23" y="2323165"/>
            <a:ext cx="4487425" cy="3754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1653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1"/>
    </mc:Choice>
    <mc:Fallback>
      <p:transition spd="slow" advTm="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2126916"/>
            <a:ext cx="10058400" cy="38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7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"/>
    </mc:Choice>
    <mc:Fallback>
      <p:transition spd="slow" advTm="20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541" y="-362808"/>
            <a:ext cx="9718483" cy="1186381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11"/>
            <a:ext cx="12293711" cy="691521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9" y="550091"/>
            <a:ext cx="8618712" cy="5985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6" y="-1115835"/>
            <a:ext cx="11472933" cy="10744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9" y="559917"/>
            <a:ext cx="8618712" cy="5974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9" y="559917"/>
            <a:ext cx="8618712" cy="6090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8" y="559916"/>
            <a:ext cx="8618713" cy="60905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6" y="559269"/>
            <a:ext cx="8619627" cy="60912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48" y="1166439"/>
            <a:ext cx="4112934" cy="5141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26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8"/>
    </mc:Choice>
    <mc:Fallback>
      <p:transition spd="slow" advTm="1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130774"/>
            <a:ext cx="12563475" cy="2453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9" y="6171107"/>
            <a:ext cx="12563475" cy="921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7357" y="2164701"/>
            <a:ext cx="7797281" cy="4154984"/>
          </a:xfrm>
          <a:prstGeom prst="rect">
            <a:avLst/>
          </a:prstGeom>
          <a:gradFill>
            <a:gsLst>
              <a:gs pos="0">
                <a:schemeClr val="accent6">
                  <a:tint val="67000"/>
                  <a:satMod val="105000"/>
                  <a:lumMod val="110000"/>
                </a:schemeClr>
              </a:gs>
              <a:gs pos="62000">
                <a:schemeClr val="accent6">
                  <a:tint val="73000"/>
                  <a:satMod val="103000"/>
                  <a:alpha val="90000"/>
                  <a:lumMod val="25000"/>
                  <a:lumOff val="75000"/>
                </a:schemeClr>
              </a:gs>
              <a:gs pos="100000">
                <a:schemeClr val="accent6">
                  <a:tint val="81000"/>
                  <a:satMod val="109000"/>
                  <a:lumMod val="10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Еженедельные творческие встречи с поэтами, музыкантами, композиторами и другими представителями творческой элиты</a:t>
            </a:r>
            <a:endParaRPr lang="ru-RU" sz="4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8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0"/>
    </mc:Choice>
    <mc:Fallback>
      <p:transition spd="slow" advTm="472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 (Грань)]]</Template>
  <TotalTime>525</TotalTime>
  <Words>159</Words>
  <Application>Microsoft Office PowerPoint</Application>
  <PresentationFormat>Широкоэкранный</PresentationFormat>
  <Paragraphs>34</Paragraphs>
  <Slides>31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Wingdings 2</vt:lpstr>
      <vt:lpstr>HDOfficeLightV0</vt:lpstr>
      <vt:lpstr>1_HDOfficeLightV0</vt:lpstr>
      <vt:lpstr>2_HDOfficeLightV0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Татьяна;Богоявленская Т.С.</dc:creator>
  <cp:lastModifiedBy>Татьяна</cp:lastModifiedBy>
  <cp:revision>48</cp:revision>
  <dcterms:created xsi:type="dcterms:W3CDTF">2015-03-31T12:45:05Z</dcterms:created>
  <dcterms:modified xsi:type="dcterms:W3CDTF">2015-04-02T10:50:04Z</dcterms:modified>
  <cp:contentStatus/>
</cp:coreProperties>
</file>