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1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4" r:id="rId3"/>
    <p:sldId id="265" r:id="rId4"/>
    <p:sldId id="266" r:id="rId5"/>
    <p:sldId id="268" r:id="rId6"/>
    <p:sldId id="267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3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183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8EE50-95D4-4D3D-B2ED-6A48FF6D7EE8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A1030-F230-40F7-B6F6-4FF385092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263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96435-3935-4571-B0DA-139DC9967371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5831A-7772-4831-B824-4705A049B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478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A5E7157-7555-4433-B6B2-83FDD78F3001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02D4-F110-42A6-9FCB-58B400C2FDC1}" type="slidenum">
              <a:rPr lang="ru-RU" smtClean="0"/>
              <a:t>‹#›</a:t>
            </a:fld>
            <a:endParaRPr lang="ru-RU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3847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7157-7555-4433-B6B2-83FDD78F3001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02D4-F110-42A6-9FCB-58B400C2F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01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7157-7555-4433-B6B2-83FDD78F3001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02D4-F110-42A6-9FCB-58B400C2FDC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25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7157-7555-4433-B6B2-83FDD78F3001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02D4-F110-42A6-9FCB-58B400C2F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59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7157-7555-4433-B6B2-83FDD78F3001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02D4-F110-42A6-9FCB-58B400C2FDC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63983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7157-7555-4433-B6B2-83FDD78F3001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02D4-F110-42A6-9FCB-58B400C2F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048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7157-7555-4433-B6B2-83FDD78F3001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02D4-F110-42A6-9FCB-58B400C2F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55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7157-7555-4433-B6B2-83FDD78F3001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02D4-F110-42A6-9FCB-58B400C2F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072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7157-7555-4433-B6B2-83FDD78F3001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02D4-F110-42A6-9FCB-58B400C2F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517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7157-7555-4433-B6B2-83FDD78F3001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02D4-F110-42A6-9FCB-58B400C2F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05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7157-7555-4433-B6B2-83FDD78F3001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02D4-F110-42A6-9FCB-58B400C2FDC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903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A5E7157-7555-4433-B6B2-83FDD78F3001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5B502D4-F110-42A6-9FCB-58B400C2FDC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3197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15311"/>
            <a:ext cx="9144000" cy="1686528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Библиотека имени Ивана Бунина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87606" y="6020252"/>
            <a:ext cx="3200400" cy="700294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м. Улица 1905 года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+7 (925) 514-43-39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001839"/>
            <a:ext cx="4572000" cy="4718707"/>
          </a:xfrm>
          <a:prstGeom prst="rect">
            <a:avLst/>
          </a:prstGeom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286407" y="6020252"/>
            <a:ext cx="247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http://buninka.ru/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05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3923000"/>
              </p:ext>
            </p:extLst>
          </p:nvPr>
        </p:nvGraphicFramePr>
        <p:xfrm>
          <a:off x="5715000" y="346840"/>
          <a:ext cx="5678488" cy="6132787"/>
        </p:xfrm>
        <a:graphic>
          <a:graphicData uri="http://schemas.openxmlformats.org/drawingml/2006/table">
            <a:tbl>
              <a:tblPr/>
              <a:tblGrid>
                <a:gridCol w="5678488">
                  <a:extLst>
                    <a:ext uri="{9D8B030D-6E8A-4147-A177-3AD203B41FA5}">
                      <a16:colId xmlns:a16="http://schemas.microsoft.com/office/drawing/2014/main" val="2619501680"/>
                    </a:ext>
                  </a:extLst>
                </a:gridCol>
              </a:tblGrid>
              <a:tr h="6132787"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«Была </a:t>
                      </a:r>
                      <a:r>
                        <a:rPr lang="ru-RU" sz="18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Россия, был великий, ломившийся от всякого скарба дом, населённый могучим семейством, созданный благословенными трудами многих и многих поколений, освящённый </a:t>
                      </a:r>
                      <a:r>
                        <a:rPr lang="ru-RU" sz="1800" i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богопочитанием</a:t>
                      </a:r>
                      <a:r>
                        <a:rPr lang="ru-RU" sz="18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памятью о прошлом и всем тем, что называется культом и культурой. Что же с ним сделали? Заплатили за свержение домоправителя полным разгромом буквально всего дома и неслыханным братоубийством, всем тем кошмарно-кровавым балаганом, чудовищные последствия которого неисчислимы… Планетарный же злодей, осенённый знаменем с издевательским призывом к свободе, братству, равенству, высоко сидел на шее русского «дикаря» и призывал в грязь топтать совесть, стыд, любовь, милосердие… Выродок, нравственный идиот от рождения, Ленин явил миру как раз в разгар своей деятельности нечто чудовищное, потрясающее, он разорил величайшую в мире страну и убил миллионы людей, а среди бела дня спорят: благодетель он человечества или нет</a:t>
                      </a:r>
                      <a:r>
                        <a:rPr lang="ru-RU" sz="1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?»</a:t>
                      </a:r>
                      <a:endParaRPr lang="ru-RU" sz="1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3418" marR="53418" marT="26709" marB="267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746005"/>
                  </a:ext>
                </a:extLst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24128" y="346840"/>
            <a:ext cx="4389120" cy="5817477"/>
          </a:xfrm>
        </p:spPr>
        <p:txBody>
          <a:bodyPr/>
          <a:lstStyle/>
          <a:p>
            <a:r>
              <a:rPr lang="ru-RU" dirty="0"/>
              <a:t>В эмиграции вёл активную общественно-политическую деятельность: выступал с лекциями, сотрудничал с русскими политическими организациями националистического и монархического направления, регулярно печатал публицистические статьи. В 1924 году выступил со знаменитым манифестом о задачах Русского Зарубежья относительно России и большевизма: «Миссия Русской эмиграции</a:t>
            </a:r>
            <a:r>
              <a:rPr lang="ru-RU" dirty="0" smtClean="0"/>
              <a:t>», </a:t>
            </a:r>
            <a:r>
              <a:rPr lang="ru-RU" dirty="0"/>
              <a:t>в котором дал такую оценку произошедшему с Россией и лидеру </a:t>
            </a:r>
            <a:r>
              <a:rPr lang="ru-RU" dirty="0" smtClean="0"/>
              <a:t>большевиков В</a:t>
            </a:r>
            <a:r>
              <a:rPr lang="ru-RU" dirty="0"/>
              <a:t>. И. </a:t>
            </a:r>
            <a:r>
              <a:rPr lang="ru-RU" dirty="0" smtClean="0"/>
              <a:t>Ленину:</a:t>
            </a:r>
            <a:endParaRPr lang="ru-RU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657600"/>
            <a:ext cx="2144268" cy="285355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48" y="3657599"/>
            <a:ext cx="2093976" cy="282202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26825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5" b="18585"/>
          <a:stretch>
            <a:fillRect/>
          </a:stretch>
        </p:blipFill>
        <p:spPr/>
      </p:pic>
      <p:sp>
        <p:nvSpPr>
          <p:cNvPr id="7" name="Заголовок 1"/>
          <p:cNvSpPr>
            <a:spLocks noGrp="1"/>
          </p:cNvSpPr>
          <p:nvPr>
            <p:ph type="body" sz="half" idx="2"/>
          </p:nvPr>
        </p:nvSpPr>
        <p:spPr>
          <a:xfrm>
            <a:off x="725488" y="4959350"/>
            <a:ext cx="11085512" cy="1463675"/>
          </a:xfrm>
        </p:spPr>
        <p:txBody>
          <a:bodyPr/>
          <a:lstStyle/>
          <a:p>
            <a:pPr algn="ctr"/>
            <a:r>
              <a:rPr lang="ru-RU" sz="2000" b="1" i="1" dirty="0"/>
              <a:t>Лауреат Нобелевской премии по литературе в 1933 году за «строгое мастерство, с которым он развивает традиции русской классической прозы». Получив денежное вознаграждение за премию, Иван Бунин потратил 120 тысяч франков на помощь литераторам и просто эмигрантам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114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236483"/>
            <a:ext cx="9720072" cy="1947048"/>
          </a:xfrm>
        </p:spPr>
        <p:txBody>
          <a:bodyPr>
            <a:noAutofit/>
          </a:bodyPr>
          <a:lstStyle/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Вторую мировую войну (с октября 1939 года по 1945 год) провёл на съёмной вилле «Жаннет» в Грасе (департамент Приморские Альпы). На этой вилле писатель и его супруга прятали по меньшей мере трёх евреев. В 2015 году Иван Бунин стал кандидатом на получение посмертно звания Праведник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мира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 и плодотворно занимался литературной деятельностью, став одной из главных фигур Русского Зарубежья. </a:t>
            </a:r>
            <a:b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Умер во сне в два часа ночи с 7 на 8 ноября 1953 года в Париже. По словам очевидцев, на постели писателя лежал том романа Л. Н. Толстого «Воскресение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Похоронен на кладбище Сент-Женевьев-де-</a:t>
            </a:r>
            <a:r>
              <a:rPr lang="ru-RU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Буа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 Франции.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132" y="2281324"/>
            <a:ext cx="3011214" cy="4267338"/>
          </a:xfrm>
          <a:effectLst>
            <a:innerShdw blurRad="114300">
              <a:prstClr val="black"/>
            </a:inn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434" y="2281324"/>
            <a:ext cx="2918628" cy="4175005"/>
          </a:xfrm>
          <a:effectLst>
            <a:innerShdw blurRad="114300">
              <a:prstClr val="black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403132" y="6148552"/>
            <a:ext cx="3011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Г. Н. Кузнецова, И. А. Бунин, В. Н. Бунина. </a:t>
            </a:r>
            <a:r>
              <a:rPr lang="ru-RU" sz="1000" dirty="0" err="1"/>
              <a:t>Грасс</a:t>
            </a:r>
            <a:r>
              <a:rPr lang="ru-RU" sz="1000" dirty="0"/>
              <a:t>, август 1927 г.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91297" y="6148552"/>
            <a:ext cx="1552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Могила Бунина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56234" y="2673408"/>
            <a:ext cx="3184636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 Алексеевич Бунин — последний русский классик, запечатлевший Россию конца XIX — начала XX века. «…Один из последних лучей какого-то чудного русского дня» 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В. Адамович 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818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602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Творчество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7792" y="1387366"/>
            <a:ext cx="2506717" cy="499766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Романы </a:t>
            </a:r>
            <a:br>
              <a:rPr lang="ru-RU" dirty="0"/>
            </a:br>
            <a:r>
              <a:rPr lang="ru-RU" dirty="0"/>
              <a:t>1930 – Жизнь Арсеньева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Повести </a:t>
            </a:r>
            <a:br>
              <a:rPr lang="ru-RU" dirty="0"/>
            </a:br>
            <a:r>
              <a:rPr lang="ru-RU" dirty="0"/>
              <a:t>1910 – Деревня </a:t>
            </a:r>
            <a:br>
              <a:rPr lang="ru-RU" dirty="0"/>
            </a:br>
            <a:r>
              <a:rPr lang="ru-RU" dirty="0"/>
              <a:t>1912 – Суходол </a:t>
            </a:r>
            <a:br>
              <a:rPr lang="ru-RU" dirty="0"/>
            </a:br>
            <a:r>
              <a:rPr lang="ru-RU" dirty="0"/>
              <a:t>1924 – Митина любовь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Рассказы </a:t>
            </a:r>
            <a:br>
              <a:rPr lang="ru-RU" dirty="0"/>
            </a:br>
            <a:r>
              <a:rPr lang="ru-RU" dirty="0"/>
              <a:t>1897 – На край света </a:t>
            </a:r>
            <a:br>
              <a:rPr lang="ru-RU" dirty="0"/>
            </a:br>
            <a:r>
              <a:rPr lang="ru-RU" dirty="0"/>
              <a:t>1900 – Антоновские яблоки </a:t>
            </a:r>
            <a:br>
              <a:rPr lang="ru-RU" dirty="0"/>
            </a:br>
            <a:r>
              <a:rPr lang="ru-RU" dirty="0"/>
              <a:t>1901 – Цветы полевые </a:t>
            </a:r>
            <a:br>
              <a:rPr lang="ru-RU" dirty="0"/>
            </a:br>
            <a:r>
              <a:rPr lang="ru-RU" dirty="0"/>
              <a:t>1911 – Тень птицы </a:t>
            </a:r>
            <a:br>
              <a:rPr lang="ru-RU" dirty="0"/>
            </a:br>
            <a:r>
              <a:rPr lang="ru-RU" dirty="0"/>
              <a:t>1913 – Иоанн Рыдалец </a:t>
            </a:r>
            <a:br>
              <a:rPr lang="ru-RU" dirty="0"/>
            </a:br>
            <a:r>
              <a:rPr lang="ru-RU" dirty="0"/>
              <a:t>1915 – Чаша жизни </a:t>
            </a:r>
            <a:br>
              <a:rPr lang="ru-RU" dirty="0"/>
            </a:br>
            <a:r>
              <a:rPr lang="ru-RU" dirty="0"/>
              <a:t>1915 – Господин из Сан-Франциско </a:t>
            </a:r>
            <a:br>
              <a:rPr lang="ru-RU" dirty="0"/>
            </a:br>
            <a:r>
              <a:rPr lang="ru-RU" dirty="0"/>
              <a:t>1916 – Лёгкое дыхание </a:t>
            </a:r>
            <a:br>
              <a:rPr lang="ru-RU" dirty="0"/>
            </a:br>
            <a:r>
              <a:rPr lang="ru-RU" dirty="0"/>
              <a:t>1916 – Сны </a:t>
            </a:r>
            <a:r>
              <a:rPr lang="ru-RU" dirty="0" err="1"/>
              <a:t>Чанга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1917 – Храм Солнца </a:t>
            </a:r>
            <a:br>
              <a:rPr lang="ru-RU" dirty="0"/>
            </a:br>
            <a:r>
              <a:rPr lang="ru-RU" dirty="0"/>
              <a:t>1921 – Первая любовь </a:t>
            </a:r>
            <a:br>
              <a:rPr lang="ru-RU" dirty="0"/>
            </a:br>
            <a:r>
              <a:rPr lang="ru-RU" dirty="0"/>
              <a:t>1921 – Крик </a:t>
            </a:r>
            <a:br>
              <a:rPr lang="ru-RU" dirty="0"/>
            </a:br>
            <a:r>
              <a:rPr lang="ru-RU" dirty="0"/>
              <a:t>1921 – Косцы </a:t>
            </a:r>
            <a:br>
              <a:rPr lang="ru-RU" dirty="0"/>
            </a:br>
            <a:r>
              <a:rPr lang="ru-RU" dirty="0"/>
              <a:t>1924 – Роза Иерихона </a:t>
            </a:r>
            <a:br>
              <a:rPr lang="ru-RU" dirty="0"/>
            </a:br>
            <a:r>
              <a:rPr lang="ru-RU" dirty="0"/>
              <a:t>1927 – Солнечный удар </a:t>
            </a:r>
            <a:br>
              <a:rPr lang="ru-RU" dirty="0"/>
            </a:br>
            <a:r>
              <a:rPr lang="ru-RU" dirty="0"/>
              <a:t>1931 – Божье древо </a:t>
            </a:r>
            <a:br>
              <a:rPr lang="ru-RU" dirty="0"/>
            </a:br>
            <a:r>
              <a:rPr lang="ru-RU" dirty="0"/>
              <a:t>1943 – Тёмные аллеи </a:t>
            </a:r>
            <a:br>
              <a:rPr lang="ru-RU" dirty="0"/>
            </a:br>
            <a:r>
              <a:rPr lang="ru-RU" dirty="0"/>
              <a:t>1953 – Весной в Иудее </a:t>
            </a:r>
            <a:br>
              <a:rPr lang="ru-RU" dirty="0"/>
            </a:br>
            <a:r>
              <a:rPr lang="ru-RU" dirty="0"/>
              <a:t>1954 – Петлистые уши </a:t>
            </a:r>
            <a:br>
              <a:rPr lang="ru-RU" dirty="0"/>
            </a:b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434128" y="1387366"/>
            <a:ext cx="31670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 Стихи </a:t>
            </a:r>
            <a:br>
              <a:rPr lang="ru-RU" sz="1400" dirty="0"/>
            </a:br>
            <a:r>
              <a:rPr lang="ru-RU" sz="1400" dirty="0"/>
              <a:t>1891 – Стихотворения </a:t>
            </a:r>
            <a:br>
              <a:rPr lang="ru-RU" sz="1400" dirty="0"/>
            </a:br>
            <a:r>
              <a:rPr lang="ru-RU" sz="1400" dirty="0"/>
              <a:t>1898 – Под открытым небом </a:t>
            </a:r>
            <a:br>
              <a:rPr lang="ru-RU" sz="1400" dirty="0"/>
            </a:br>
            <a:r>
              <a:rPr lang="ru-RU" sz="1400" dirty="0"/>
              <a:t>1901 – Листопад </a:t>
            </a:r>
            <a:br>
              <a:rPr lang="ru-RU" sz="1400" dirty="0"/>
            </a:br>
            <a:r>
              <a:rPr lang="ru-RU" sz="1400" dirty="0"/>
              <a:t>1903 – Стихотворения </a:t>
            </a:r>
            <a:br>
              <a:rPr lang="ru-RU" sz="1400" dirty="0"/>
            </a:br>
            <a:r>
              <a:rPr lang="ru-RU" sz="1400" dirty="0"/>
              <a:t>1906 – Стихотворения </a:t>
            </a:r>
            <a:br>
              <a:rPr lang="ru-RU" sz="1400" dirty="0"/>
            </a:br>
            <a:r>
              <a:rPr lang="ru-RU" sz="1400" dirty="0"/>
              <a:t>1907 – Стихотворения </a:t>
            </a:r>
            <a:br>
              <a:rPr lang="ru-RU" sz="1400" dirty="0"/>
            </a:br>
            <a:r>
              <a:rPr lang="ru-RU" sz="1400" dirty="0"/>
              <a:t>1929 – Избранное 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Переводы </a:t>
            </a:r>
            <a:br>
              <a:rPr lang="ru-RU" sz="1400" dirty="0"/>
            </a:br>
            <a:r>
              <a:rPr lang="ru-RU" sz="1400" dirty="0"/>
              <a:t>Генри </a:t>
            </a:r>
            <a:r>
              <a:rPr lang="ru-RU" sz="1400" dirty="0" err="1"/>
              <a:t>Уодсворт</a:t>
            </a:r>
            <a:r>
              <a:rPr lang="ru-RU" sz="1400" dirty="0"/>
              <a:t> Лонгфелло – Песнь о </a:t>
            </a:r>
            <a:r>
              <a:rPr lang="ru-RU" sz="1400" dirty="0" err="1"/>
              <a:t>Гайавате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Мемуары и дневники </a:t>
            </a:r>
            <a:br>
              <a:rPr lang="ru-RU" sz="1400" dirty="0"/>
            </a:br>
            <a:r>
              <a:rPr lang="ru-RU" sz="1400" dirty="0"/>
              <a:t>1910 – Воды многие </a:t>
            </a:r>
            <a:br>
              <a:rPr lang="ru-RU" sz="1400" dirty="0"/>
            </a:br>
            <a:r>
              <a:rPr lang="ru-RU" sz="1400" dirty="0"/>
              <a:t>1926 – Окаянные дни </a:t>
            </a:r>
            <a:br>
              <a:rPr lang="ru-RU" sz="1400" dirty="0"/>
            </a:br>
            <a:r>
              <a:rPr lang="ru-RU" sz="1400" dirty="0"/>
              <a:t>1950 – Воспоминания. Под серпом и молотом 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62" y="2576840"/>
            <a:ext cx="1468608" cy="222293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210" y="280751"/>
            <a:ext cx="1323412" cy="22132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603" y="2573034"/>
            <a:ext cx="1483011" cy="222674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6" y="280751"/>
            <a:ext cx="1498188" cy="22132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5" y="4609018"/>
            <a:ext cx="1414710" cy="20513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4618304"/>
            <a:ext cx="1277778" cy="20513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44464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6550" y="277778"/>
            <a:ext cx="8166539" cy="1463040"/>
          </a:xfrm>
        </p:spPr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Библиотека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9448" y="4493172"/>
            <a:ext cx="11101552" cy="212834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Творческие, литературные вечера. Презентации книг. Выступления писателей. Литературные чтения, художественные выставки. Оперные концерты и концерты инструментальной музыки. Семинары, читальный зал, бесплатный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wi-fi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bookcrossing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и, конечно, множество книг для интересного прочтения!.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187" y="1009298"/>
            <a:ext cx="12659709" cy="245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9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299545"/>
            <a:ext cx="9720072" cy="1765738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Бунинский зал – лучшее место для Ваших встреч!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55" y="2426339"/>
            <a:ext cx="4754562" cy="3363675"/>
          </a:xfrm>
          <a:effectLst>
            <a:innerShdw blurRad="114300">
              <a:prstClr val="black"/>
            </a:inn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89320" y="1844565"/>
            <a:ext cx="6202680" cy="4903075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защита  проектов, пресс-конференции, литературные чтения, поэтические вечера, слушание камерной музыки и академического вокала, просмотры видео, обучающие семинары, ликбезы, выставки, собрания по интересам, конференции. Что еще можно организовать и провести в Бунинском зале? Здесь уютная располагающая к общению атмосфера. Оригинальный зал, вмещающий до 80 посадочных мест – стилизованные стулья-кресла, прекрасно дополняющие величественный интерьер зала. Гардины и гобелены, отвечающие за уют и тепло зала, прекрасная акустика, великолепный черный рояль «Ronisch».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музейно-лекционного пространства Бунинский зал с легкостью трансформируется в современный конференц-зал с компьютерными и переговорными 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столами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интерактивными планшетными досками и белоснежным экраном с современным видеопроектором, совмещаемым с аудио аппаратурой. В вашем распоряжении проектор, экран, новый, качественный звук, два микрофона.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17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1561591"/>
            <a:ext cx="5678488" cy="3788792"/>
          </a:xfrm>
          <a:effectLst>
            <a:innerShdw blurRad="114300">
              <a:prstClr val="black"/>
            </a:innerShdw>
          </a:effectLst>
        </p:spPr>
      </p:pic>
      <p:sp>
        <p:nvSpPr>
          <p:cNvPr id="6" name="Заголовок 1"/>
          <p:cNvSpPr>
            <a:spLocks noGrp="1"/>
          </p:cNvSpPr>
          <p:nvPr>
            <p:ph type="body" sz="half" idx="2"/>
          </p:nvPr>
        </p:nvSpPr>
        <p:spPr>
          <a:xfrm>
            <a:off x="1023938" y="892175"/>
            <a:ext cx="4389437" cy="5127625"/>
          </a:xfrm>
        </p:spPr>
        <p:txBody>
          <a:bodyPr>
            <a:noAutofit/>
          </a:bodyPr>
          <a:lstStyle/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Бунинский зал любит интеллигенция за тихий и гармоничный уют. Бунинский зал любят музыканты за эстетичный и качественный звук. Бунинский зал любят мастера слова и бизнес тренеры за располагающую к общению атмосферу. Бунинский зал знают и любят представители  различных культур, сообществ и организаций за комфорт, красоту, и удобство. Для многих Бунинский зал является родным, актуальным и любимым. Не верите? Приходите! Планируйте, проводите, организовывайте в Бунинском зале свое мероприятие или событие! Бунинский зал будет прекрасным союзником, помощником и другом в Вашем добром деле!</a:t>
            </a:r>
          </a:p>
        </p:txBody>
      </p:sp>
    </p:spTree>
    <p:extLst>
      <p:ext uri="{BB962C8B-B14F-4D97-AF65-F5344CB8AC3E}">
        <p14:creationId xmlns:p14="http://schemas.microsoft.com/office/powerpoint/2010/main" val="204301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2">
                <a:lumMod val="75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5"/>
            <a:ext cx="9720072" cy="1937267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Бунинское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наследие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1403131"/>
            <a:ext cx="9720073" cy="4906229"/>
          </a:xfrm>
        </p:spPr>
        <p:txBody>
          <a:bodyPr>
            <a:normAutofit fontScale="925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Ассоциация «Бунинское наследие» создана в 1992 году по инициативе внучатой племянницы писателя Галины Ивановны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Пречисской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других потомков рода Буниных. Основная цель Ассоциации - содействовать тому, чтобы И. А. Бунину, первому Нобелевскому лауреату из русских писателей, на его Родине воздавалось соразмерно великим заслугам писателя перед российской культурой. К этому привлекалось внимание как студентов и школьников, так и известных представителей культуры, искусства, науки, государственных деятелей. 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Членами Ассоциации собираются новые и неизвестные материалы, которые включаются в различные научные сборники и издания. Выпущен отдельный научный сборник «И. А. Бунин и его окружение». Среди достижений Ассоциации - выпуск библиографического указателя и хрестоматии для изучения творчества И. А. Бунина в школе. Ассоциация проводит на постоянной основе тематические «Бунинские обсуждения»: «Бунин и художники», «Бунин и Рахманинов», «Бунин и Шаляпин», «Бунин и русская интеллигенция на рубеже веков», «Бунин и Пушкин», «Бунин и Чехов» и др. Композиторами - членами Ассоциации (Т. Н. Хренников, Ю. М.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Клепалов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П. А.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Барчунов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был написан цикл романсов и песен на стихи И. А. Бунина.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6912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>
                <a:lumMod val="75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5614" y="585216"/>
            <a:ext cx="5139558" cy="676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Бунин и Россия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135" y="1623848"/>
            <a:ext cx="2927706" cy="4284448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72966" y="1261241"/>
            <a:ext cx="66057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началом «Бунинского общество России» вышел сборник материалов конференции посвящённой 145-летию со для рождения И.А Бунина.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сборник вошли такие темы, как разборы языка Бунина, разбор его рассказов, эссе и очерки о роли Ивана Алексеевича в русской литературе, опыт создания словаря поэтического языка и многое другое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2648" y="4430110"/>
            <a:ext cx="48084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 никогда не мог смотреть на Ивана Алексеевича, говорить с ним, слушать его без щемящего чувства, что надо бы на него наглядеться, надо бы его наслушаться, – именно потому, что это один из последних лучей какого-то чудного русского дня…».</a:t>
            </a:r>
          </a:p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Адамович</a:t>
            </a:r>
          </a:p>
        </p:txBody>
      </p:sp>
    </p:spTree>
    <p:extLst>
      <p:ext uri="{BB962C8B-B14F-4D97-AF65-F5344CB8AC3E}">
        <p14:creationId xmlns:p14="http://schemas.microsoft.com/office/powerpoint/2010/main" val="1548214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>
                <a:lumMod val="75000"/>
              </a:schemeClr>
            </a:gs>
            <a:gs pos="16000">
              <a:schemeClr val="bg2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6" y="520146"/>
            <a:ext cx="7378893" cy="714294"/>
          </a:xfrm>
        </p:spPr>
        <p:txBody>
          <a:bodyPr/>
          <a:lstStyle/>
          <a:p>
            <a:pPr algn="ctr"/>
            <a:r>
              <a:rPr lang="ru-RU" dirty="0" smtClean="0"/>
              <a:t>БИОГРАФИЯ БУНИНА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734" y="1709628"/>
            <a:ext cx="2438400" cy="3048000"/>
          </a:xfrm>
          <a:effectLst>
            <a:innerShdw blurRad="114300">
              <a:prstClr val="black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24127" y="1529254"/>
            <a:ext cx="7552314" cy="4997669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b="1" dirty="0"/>
              <a:t>ва́н Алексе́евич Бу́нин (10 [22] октября 1870, Воронеж — 8 ноября 1953, Париж) — русский писатель и поэт, первый лауреат Нобелевской премии по литературе из России (1933 год).  </a:t>
            </a:r>
            <a:endParaRPr lang="ru-RU" b="1" dirty="0" smtClean="0"/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b="1" dirty="0" smtClean="0"/>
              <a:t>одился </a:t>
            </a:r>
            <a:r>
              <a:rPr lang="ru-RU" b="1" dirty="0"/>
              <a:t>в старинной дворянской семье Буниных. Семья с 1867 года снимала жильё в усадьбе Германовской, где родился и прожил первые три года своей жизни будущий писатель. </a:t>
            </a:r>
            <a:endParaRPr lang="en-US" b="1" dirty="0" smtClean="0"/>
          </a:p>
          <a:p>
            <a:r>
              <a:rPr lang="ru-RU" b="1" dirty="0" smtClean="0"/>
              <a:t>Отец</a:t>
            </a:r>
            <a:r>
              <a:rPr lang="ru-RU" b="1" dirty="0"/>
              <a:t> — Алексей Николаевич Бунин (1827—1906), в молодости был офицером, мать — Людмила Александровна Бунина (урождённая Чубарова; 1835—1910</a:t>
            </a:r>
            <a:r>
              <a:rPr lang="ru-RU" b="1" dirty="0" smtClean="0"/>
              <a:t>).</a:t>
            </a:r>
            <a:endParaRPr lang="en-US" b="1" dirty="0" smtClean="0"/>
          </a:p>
          <a:p>
            <a:r>
              <a:rPr lang="ru-RU" b="1" dirty="0" smtClean="0"/>
              <a:t>.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b="1" dirty="0" smtClean="0"/>
              <a:t>ного </a:t>
            </a:r>
            <a:r>
              <a:rPr lang="ru-RU" b="1" dirty="0"/>
              <a:t>занимался самообразованием, увлекаясь чтением мировой и отечественной литературной классики. Первые стихи он начал писать в 8 лет, в 17 они стали более серьёзными, и в 1887 году он дебютировал в печати. В 1889 году переезжает в Орёл и идёт работать корректором в местную газету «Орловский вестник». </a:t>
            </a:r>
          </a:p>
        </p:txBody>
      </p:sp>
    </p:spTree>
    <p:extLst>
      <p:ext uri="{BB962C8B-B14F-4D97-AF65-F5344CB8AC3E}">
        <p14:creationId xmlns:p14="http://schemas.microsoft.com/office/powerpoint/2010/main" val="16494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2">
                <a:lumMod val="75000"/>
              </a:schemeClr>
            </a:gs>
            <a:gs pos="25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H="1" flipV="1">
            <a:off x="300036" y="4556233"/>
            <a:ext cx="4792225" cy="2112579"/>
          </a:xfrm>
        </p:spPr>
        <p:txBody>
          <a:bodyPr>
            <a:noAutofit/>
          </a:bodyPr>
          <a:lstStyle/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1890-х путешествовал на пароходе «Чайка» («барк с дровами») по Днепру и посетил могилу Тараса Шевченко, которого любил и много потом переводил. Спустя несколько лет написал очерк «На „Чайке“», который был опубликован в детском иллюстрированном журнале «Всходы» (1898, № 21, 1 ноября). </a:t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9" r="11209"/>
          <a:stretch>
            <a:fillRect/>
          </a:stretch>
        </p:blipFill>
        <p:spPr>
          <a:xfrm>
            <a:off x="300035" y="315913"/>
            <a:ext cx="4524210" cy="4080151"/>
          </a:xfrm>
          <a:gradFill>
            <a:gsLst>
              <a:gs pos="58000">
                <a:srgbClr val="CED8CE"/>
              </a:gs>
              <a:gs pos="16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400000" scaled="0"/>
          </a:gradFill>
          <a:effectLst>
            <a:innerShdw blurRad="114300">
              <a:prstClr val="black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81447" y="315914"/>
            <a:ext cx="6716111" cy="2822299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сентября 1898 вступает в брак с Анной Николаевной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Цакни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дочерью революционера-народника, богатого одесского грека Николая Петровича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Цакни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Брак был непродолжительным, единственный ребёнок умер в 5-летнем возрасте (1905). С 1906 года Бунин сожительствует (гражданский брак оформлен в 1922 году) с Верой Николаевной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Муромцевой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племянницей С. А. Муромцева, председателя Государственной думы Российской империи 1-го созыва. </a:t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Бунину дважды (1903 год, 1909 год) присуждалась Пушкинская премия. 1 ноября 1909 года он был избран почётным академиком Санкт-Петербургской академии наук по разряду изящной словесности. </a:t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9614" y="3944642"/>
            <a:ext cx="436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Дом, в котором родился Бунин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558" y="3138213"/>
            <a:ext cx="2540000" cy="35306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10452538" y="6243145"/>
            <a:ext cx="154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Мать  Бунина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-977466" y="1102329"/>
            <a:ext cx="4020208" cy="3373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81447" y="2967334"/>
            <a:ext cx="3924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Летом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года Бунин перебирается из большевистской Москвы в занятую австрийскими войсками Одессу. С приближением в апреле 1919 года к городу Красной армии не эмигрирует, а остаётся в Одессе. </a:t>
            </a:r>
            <a:endParaRPr lang="ru-RU" sz="1600" b="1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325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993" y="299545"/>
            <a:ext cx="9735207" cy="1718441"/>
          </a:xfrm>
        </p:spPr>
        <p:txBody>
          <a:bodyPr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сумерки Иван Алексеевич вошёл ко мне и дал свои «Окаянные дни». Как тяжёл этот дневник!! Как ни будь он прав — тяжело это накопление гнева, ярости, бешенства временами. Коротко сказала что-то по этому поводу — рассердился! Я виновата, конечно. Он это выстрадал, он был в известном возрасте, когда писал это… 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Галина Кузнецова. «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Грасский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дневник»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06724" y="2325834"/>
            <a:ext cx="4754880" cy="4023360"/>
          </a:xfrm>
        </p:spPr>
        <p:txBody>
          <a:bodyPr>
            <a:normAutofit fontScale="925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Приветствовал взятие города Добровольческой армией в августе 1919 года, лично благодарил прибывшего 7 октября в Одессу генерала А. И. Деникина, активно сотрудничал с ОСВАГ при Вооружённых силах Юга России. В феврале 1920 года при подходе большевиков покинул Россию. Эмигрировал во Францию. В течение этих лет вёл дневник «Окаянные дни», частично утерянный, поразивший современников точностью языка и страстной ненавистью к большевикам.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003" y="2427512"/>
            <a:ext cx="2583135" cy="4022725"/>
          </a:xfrm>
          <a:effectLst>
            <a:innerShdw blurRad="114300">
              <a:prstClr val="black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9298288" y="6111683"/>
            <a:ext cx="2525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Антон </a:t>
            </a:r>
            <a:r>
              <a:rPr lang="ru-RU" sz="1600" b="1" dirty="0" smtClean="0"/>
              <a:t>Иванович Деникин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69" y="2412124"/>
            <a:ext cx="2399709" cy="403811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53786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681</TotalTime>
  <Words>904</Words>
  <Application>Microsoft Office PowerPoint</Application>
  <PresentationFormat>Широкоэкранный</PresentationFormat>
  <Paragraphs>47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Tw Cen MT</vt:lpstr>
      <vt:lpstr>Tw Cen MT Condensed</vt:lpstr>
      <vt:lpstr>Wingdings 3</vt:lpstr>
      <vt:lpstr>Интеграл</vt:lpstr>
      <vt:lpstr>Библиотека имени Ивана Бунина</vt:lpstr>
      <vt:lpstr>     Библиотека </vt:lpstr>
      <vt:lpstr>Бунинский зал – лучшее место для Ваших встреч!</vt:lpstr>
      <vt:lpstr>Презентация PowerPoint</vt:lpstr>
      <vt:lpstr>            Бунинское наследие  </vt:lpstr>
      <vt:lpstr>Бунин и Россия </vt:lpstr>
      <vt:lpstr>БИОГРАФИЯ БУНИНА </vt:lpstr>
      <vt:lpstr>В 1890-х путешествовал на пароходе «Чайка» («барк с дровами») по Днепру и посетил могилу Тараса Шевченко, которого любил и много потом переводил. Спустя несколько лет написал очерк «На „Чайке“», который был опубликован в детском иллюстрированном журнале «Всходы» (1898, № 21, 1 ноября).  »</vt:lpstr>
      <vt:lpstr>В сумерки Иван Алексеевич вошёл ко мне и дал свои «Окаянные дни». Как тяжёл этот дневник!! Как ни будь он прав — тяжело это накопление гнева, ярости, бешенства временами. Коротко сказала что-то по этому поводу — рассердился! Я виновата, конечно. Он это выстрадал, он был в известном возрасте, когда писал это…  — Галина Кузнецова. «Грасский дневник»</vt:lpstr>
      <vt:lpstr>Презентация PowerPoint</vt:lpstr>
      <vt:lpstr>Презентация PowerPoint</vt:lpstr>
      <vt:lpstr>Вторую мировую войну (с октября 1939 года по 1945 год) провёл на съёмной вилле «Жаннет» в Грасе (департамент Приморские Альпы). На этой вилле писатель и его супруга прятали по меньшей мере трёх евреев. В 2015 году Иван Бунин стал кандидатом на получение посмертно звания Праведник мира   Много и плодотворно занимался литературной деятельностью, став одной из главных фигур Русского Зарубежья.   Умер во сне в два часа ночи с 7 на 8 ноября 1953 года в Париже. По словам очевидцев, на постели писателя лежал том романа Л. Н. Толстого «Воскресение». Похоронен на кладбище Сент-Женевьев-де-Буа во Франции.</vt:lpstr>
      <vt:lpstr>Творчество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Библиотека имени Ивана Бунина</dc:title>
  <dc:creator>DELL</dc:creator>
  <cp:lastModifiedBy>DELL</cp:lastModifiedBy>
  <cp:revision>37</cp:revision>
  <dcterms:created xsi:type="dcterms:W3CDTF">2016-07-12T08:19:44Z</dcterms:created>
  <dcterms:modified xsi:type="dcterms:W3CDTF">2016-07-27T10:50:37Z</dcterms:modified>
</cp:coreProperties>
</file>