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7" r:id="rId3"/>
    <p:sldId id="291" r:id="rId4"/>
    <p:sldId id="292" r:id="rId5"/>
    <p:sldId id="273" r:id="rId6"/>
    <p:sldId id="279" r:id="rId7"/>
    <p:sldId id="278" r:id="rId8"/>
    <p:sldId id="282" r:id="rId9"/>
    <p:sldId id="281" r:id="rId10"/>
    <p:sldId id="277" r:id="rId11"/>
    <p:sldId id="280" r:id="rId12"/>
    <p:sldId id="276" r:id="rId13"/>
    <p:sldId id="274" r:id="rId14"/>
    <p:sldId id="275" r:id="rId15"/>
    <p:sldId id="288" r:id="rId16"/>
    <p:sldId id="287" r:id="rId17"/>
    <p:sldId id="286" r:id="rId18"/>
    <p:sldId id="285" r:id="rId19"/>
    <p:sldId id="284" r:id="rId20"/>
    <p:sldId id="290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775" autoAdjust="0"/>
  </p:normalViewPr>
  <p:slideViewPr>
    <p:cSldViewPr>
      <p:cViewPr varScale="1">
        <p:scale>
          <a:sx n="103" d="100"/>
          <a:sy n="103" d="100"/>
        </p:scale>
        <p:origin x="3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D834C4-B667-41CC-BD78-1778646EF070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EA3DCA4-AED1-4316-8CDB-17643FB154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095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093B5B-2945-472E-ACBA-73978098BDF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90004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18BE0C-F795-47AF-B8AC-731308AA89C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510559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9106FD-1BC0-4DD1-ABBF-A3A8E312F13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229918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32AEB5-F48B-4504-8182-B0A97918FAB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543265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259DC4-4DA4-4057-97DF-3A861D191A0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107280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925D10-C0DA-4B17-8082-281CE338BE6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281648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428007-2453-43D7-8CE8-E630DCF081F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139024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8B5435-4B3B-42D5-853F-A738E9BE8B0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099872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A7891C-944F-42BD-8BA2-E1EADA48D5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4246548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024AF4-709C-4D92-9F33-A5DBE2AB626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4006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02FD21-A685-48A6-97EE-BB84146AAB9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956281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F51F10-5F87-45F7-9FF5-C722C68462F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01863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09BDE4-5F1A-4CFD-8CAC-E5ACBC88A21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20922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774CBF-8DE0-4EB7-9532-28894F7E3FA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745866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3501F9-B3B8-48ED-87B9-11F6BDDD99B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3350769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740247-1132-4F20-91A7-704E75C9CE3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66031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58647D-5194-4953-9EDE-82820162D82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26936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388BD4-5A7E-4D41-B902-1C9A3B94BD9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37475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BC3E55-E85A-4C68-B141-3D14CE1D0B0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620592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3F881-ADD2-4D81-9440-9D01E6C9CCF4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E1113-953E-479E-B386-B66B8CC35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AB539-BD9B-464D-BE3E-4CDD6E79C130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249AA-8EDA-4983-94A3-C9C29ABA85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052A4-D84D-4B5B-AFCF-DF755E0BE231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82336-BF82-4015-888E-62BF9D451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FF362-71B5-45D4-992A-AD40547B2A8F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327DB-7BBB-462B-8977-1CDF1B3FE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343F-CBDD-46FC-8302-2EE294FD88E2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C98EB-E17E-47D1-9079-92D19CC446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B1C71-CF14-4FFF-8B9F-0640AF748EBD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EFDA-8584-499C-AFDF-5F49A087CC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0870B-955A-48CB-9084-AC515A488D0E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477BA-F271-4A8A-8C72-1E9A754C9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05F42-9561-42ED-9982-DC08570AB199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4B8FC-D6F9-4594-A985-48D5AA051D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4A371-2F1C-4B1E-9650-544C0B114628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0B04C-C314-4839-97F9-42A3F6E27D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D23B-4B48-46FC-A8CB-C9C312227605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1FA6C-C299-4A25-A51D-58CDC58A0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FCE5D-51C1-4068-9E5C-69C0F1464EDC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1B12B-1B6E-473A-ABEF-A428E5253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8207A-43BE-4CE3-88BB-7F848503F57E}" type="datetimeFigureOut">
              <a:rPr lang="ru-RU"/>
              <a:pPr>
                <a:defRPr/>
              </a:pPr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46E833-9E8E-4622-986D-3F43C2FB0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slide" Target="sl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slide" Target="slid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slovari.yandex.ru/~%D0%BA%D0%BD%D0%B8%D0%B3%D0%B8/%D0%91%D0%A1%D0%AD/%D0%9A%D0%BE%D0%BD%D1%82%D1%80%D0%B4%D0%B0%D0%BD%D1%81/" TargetMode="External"/><Relationship Id="rId4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slide" Target="slid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ru.wikipedia.org/w/index.php?title=%D0%90%D1%80%D0%B0%D0%B3%D0%BE%D0%BD%D1%81%D0%BA%D0%B0%D1%8F_%D1%85%D0%BE%D1%82%D0%B0&amp;action=edit&amp;redlink=1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u.wikipedia.org/wiki/1848_%D0%B3%D0%BE%D0%B4" TargetMode="External"/><Relationship Id="rId5" Type="http://schemas.openxmlformats.org/officeDocument/2006/relationships/hyperlink" Target="http://ru.wikipedia.org/wiki/%D0%93%D0%BB%D0%B8%D0%BD%D0%BA%D0%B0,_%D0%9C%D0%B8%D1%85%D0%B0%D0%B8%D0%BB_%D0%98%D0%B2%D0%B0%D0%BD%D0%BE%D0%B2%D0%B8%D1%87" TargetMode="Externa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775" TargetMode="External"/><Relationship Id="rId13" Type="http://schemas.openxmlformats.org/officeDocument/2006/relationships/hyperlink" Target="http://ru.wikipedia.org/wiki/%D0%9F%D0%BE%D0%BB%D1%8C%D0%BA%D0%B0_(%D1%82%D0%B0%D0%BD%D0%B5%D1%86)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ru.wikipedia.org/wiki/%D0%A4%D1%80%D0%B0%D0%BD%D1%86%D0%B8%D1%8F" TargetMode="External"/><Relationship Id="rId12" Type="http://schemas.openxmlformats.org/officeDocument/2006/relationships/hyperlink" Target="http://ru.wikipedia.org/wiki/%D0%9C%D0%B0%D0%B7%D1%83%D1%80%D0%BA%D0%B0_(%D1%82%D0%B0%D0%BD%D0%B5%D1%86)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://ru.wikipedia.org/wiki/%D0%A4%D0%B0%D0%BD%D1%8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u.wikipedia.org/wiki/%D0%91%D0%B0%D0%BB%D1%8C%D0%BD%D1%8B%D0%B9_%D1%82%D0%B0%D0%BD%D0%B5%D1%86" TargetMode="External"/><Relationship Id="rId11" Type="http://schemas.openxmlformats.org/officeDocument/2006/relationships/hyperlink" Target="http://ru.wikipedia.org/wiki/%D0%92%D0%B0%D0%BB%D1%8C%D1%81" TargetMode="External"/><Relationship Id="rId5" Type="http://schemas.openxmlformats.org/officeDocument/2006/relationships/hyperlink" Target="http://ru.wikipedia.org/wiki/%D0%A4%D1%80%D0%B0%D0%BD%D1%86%D1%83%D0%B7%D1%81%D0%BA%D0%B8%D0%B9_%D1%8F%D0%B7%D1%8B%D0%BA" TargetMode="External"/><Relationship Id="rId15" Type="http://schemas.openxmlformats.org/officeDocument/2006/relationships/hyperlink" Target="http://ru.wikipedia.org/wiki/1820-%D0%B5" TargetMode="External"/><Relationship Id="rId10" Type="http://schemas.openxmlformats.org/officeDocument/2006/relationships/hyperlink" Target="http://ru.wikipedia.org/wiki/%D0%9A%D0%BE%D0%BD%D1%82%D1%80%D0%B4%D0%B0%D0%BD%D1%81" TargetMode="External"/><Relationship Id="rId4" Type="http://schemas.openxmlformats.org/officeDocument/2006/relationships/slide" Target="slide1.xml"/><Relationship Id="rId9" Type="http://schemas.openxmlformats.org/officeDocument/2006/relationships/hyperlink" Target="http://ru.wikipedia.org/wiki/%D0%9A%D0%BE%D1%82%D0%B8%D0%BB%D1%8C%D0%BE%D0%BD" TargetMode="External"/><Relationship Id="rId14" Type="http://schemas.openxmlformats.org/officeDocument/2006/relationships/hyperlink" Target="http://ru.wikipedia.org/wiki/%D0%91%D0%B0%D0%BB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943" TargetMode="External"/><Relationship Id="rId13" Type="http://schemas.openxmlformats.org/officeDocument/2006/relationships/hyperlink" Target="http://ru.wikipedia.org/wiki/%D0%94%D0%B8%D1%80%D0%B8%D0%B6%D1%91%D1%80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ru.wikipedia.org/wiki/28_%D0%BC%D0%B0%D1%80%D1%82%D0%B0" TargetMode="External"/><Relationship Id="rId12" Type="http://schemas.openxmlformats.org/officeDocument/2006/relationships/hyperlink" Target="http://ru.wikipedia.org/wiki/%D0%9F%D0%B8%D0%B0%D0%BD%D0%B8%D1%81%D1%8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u.wikipedia.org/wiki/1873_%D0%B3%D0%BE%D0%B4" TargetMode="External"/><Relationship Id="rId11" Type="http://schemas.openxmlformats.org/officeDocument/2006/relationships/hyperlink" Target="http://ru.wikipedia.org/wiki/%D0%9A%D0%BE%D0%BC%D0%BF%D0%BE%D0%B7%D0%B8%D1%82%D0%BE%D1%80" TargetMode="External"/><Relationship Id="rId5" Type="http://schemas.openxmlformats.org/officeDocument/2006/relationships/hyperlink" Target="http://ru.wikipedia.org/wiki/20_%D0%BC%D0%B0%D1%80%D1%82%D0%B0" TargetMode="External"/><Relationship Id="rId10" Type="http://schemas.openxmlformats.org/officeDocument/2006/relationships/hyperlink" Target="http://ru.wikipedia.org/wiki/%D0%A0%D0%B0%D1%85%D0%BC%D0%B0%D0%BD%D0%B8%D0%BD%D0%BE%D0%B2" TargetMode="External"/><Relationship Id="rId4" Type="http://schemas.openxmlformats.org/officeDocument/2006/relationships/slide" Target="slide1.xml"/><Relationship Id="rId9" Type="http://schemas.openxmlformats.org/officeDocument/2006/relationships/hyperlink" Target="http://ru.wikipedia.org/wiki/%D0%A0%D0%BE%D1%81%D1%81%D0%B8%D1%8F" TargetMode="External"/><Relationship Id="rId14" Type="http://schemas.openxmlformats.org/officeDocument/2006/relationships/hyperlink" Target="http://ru.wikipedia.org/wiki/XX_%D0%B2%D0%B5%D0%B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slovari.yandex.ru/~%D0%BA%D0%BD%D0%B8%D0%B3%D0%B8/%D0%91%D0%A1%D0%AD/" TargetMode="Externa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8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81" name="TextBox 8"/>
          <p:cNvSpPr txBox="1">
            <a:spLocks noChangeArrowheads="1"/>
          </p:cNvSpPr>
          <p:nvPr/>
        </p:nvSpPr>
        <p:spPr bwMode="auto">
          <a:xfrm>
            <a:off x="1643063" y="2071688"/>
            <a:ext cx="5786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викторина</a:t>
            </a:r>
          </a:p>
        </p:txBody>
      </p:sp>
      <p:sp>
        <p:nvSpPr>
          <p:cNvPr id="3086" name="TextBox 15"/>
          <p:cNvSpPr txBox="1">
            <a:spLocks noChangeArrowheads="1"/>
          </p:cNvSpPr>
          <p:nvPr/>
        </p:nvSpPr>
        <p:spPr bwMode="auto">
          <a:xfrm>
            <a:off x="571500" y="4271169"/>
            <a:ext cx="48645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/>
              <a:t>Представленный </a:t>
            </a:r>
            <a:r>
              <a:rPr lang="ru-RU" sz="1600" dirty="0" smtClean="0"/>
              <a:t>материал </a:t>
            </a:r>
            <a:r>
              <a:rPr lang="ru-RU" sz="1600" dirty="0"/>
              <a:t>позволяет укрепить познания в области хореографии и расширить  понимание музыкального , исторического и географического значения отдельных танцев.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61" y="298609"/>
            <a:ext cx="7559040" cy="28803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684636" y="3114941"/>
            <a:ext cx="5786437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 smtClean="0"/>
              <a:t>Викторина </a:t>
            </a:r>
          </a:p>
          <a:p>
            <a:pPr algn="ctr">
              <a:defRPr/>
            </a:pPr>
            <a:r>
              <a:rPr lang="ru-RU" sz="2800" b="1" dirty="0" smtClean="0"/>
              <a:t>ТАНЦЕВАЛЬНЫЙ </a:t>
            </a:r>
            <a:r>
              <a:rPr lang="ru-RU" sz="2800" b="1" dirty="0"/>
              <a:t>МАРАФОН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28637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Что означает слово «полька» - название танца?</a:t>
            </a:r>
          </a:p>
        </p:txBody>
      </p:sp>
      <p:pic>
        <p:nvPicPr>
          <p:cNvPr id="12298" name="Рисунок 10" descr="3405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9763" y="1071563"/>
            <a:ext cx="532447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9239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Полшага. Манера у танца - передвигаться мелкими быстрыми прыжками. Это танец чешского, а не польского происхождения.</a:t>
            </a:r>
            <a:endParaRPr lang="ru-RU" dirty="0"/>
          </a:p>
        </p:txBody>
      </p:sp>
      <p:sp>
        <p:nvSpPr>
          <p:cNvPr id="13322" name="TextBox 10"/>
          <p:cNvSpPr txBox="1">
            <a:spLocks noChangeArrowheads="1"/>
          </p:cNvSpPr>
          <p:nvPr/>
        </p:nvSpPr>
        <p:spPr bwMode="auto">
          <a:xfrm>
            <a:off x="3035300" y="2286000"/>
            <a:ext cx="3073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По́лька</a:t>
            </a:r>
            <a:r>
              <a:rPr lang="ru-RU" sz="1400"/>
              <a:t> — быстрый, живой среднеевропейский </a:t>
            </a:r>
            <a:r>
              <a:rPr lang="ru-RU" sz="1400" b="1"/>
              <a:t>танец</a:t>
            </a:r>
            <a:r>
              <a:rPr lang="ru-RU" sz="1400"/>
              <a:t>, а также жанр </a:t>
            </a:r>
            <a:r>
              <a:rPr lang="ru-RU" sz="1400" b="1"/>
              <a:t>танцевальной</a:t>
            </a:r>
            <a:r>
              <a:rPr lang="ru-RU" sz="1400"/>
              <a:t> музыки. </a:t>
            </a:r>
            <a:r>
              <a:rPr lang="ru-RU" sz="1400" b="1"/>
              <a:t>Полька</a:t>
            </a:r>
            <a:r>
              <a:rPr lang="ru-RU" sz="1400"/>
              <a:t> появилась в середине XIX века в Богемии (современная Чехия), и с тех пор стала известным народным </a:t>
            </a:r>
            <a:r>
              <a:rPr lang="ru-RU" sz="1400" b="1"/>
              <a:t>танцем</a:t>
            </a:r>
            <a:r>
              <a:rPr lang="ru-RU" sz="1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28637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Фрагментом какого балета является «Танец с саблями»?</a:t>
            </a:r>
          </a:p>
        </p:txBody>
      </p:sp>
      <p:pic>
        <p:nvPicPr>
          <p:cNvPr id="14346" name="Рисунок 10" descr="aram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0" y="1928813"/>
            <a:ext cx="38100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6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Балет А. Хачатуряна «</a:t>
            </a:r>
            <a:r>
              <a:rPr lang="ru-RU" i="1" dirty="0" err="1"/>
              <a:t>Гаянэ</a:t>
            </a:r>
            <a:r>
              <a:rPr lang="ru-RU" i="1" dirty="0"/>
              <a:t>»</a:t>
            </a:r>
            <a:endParaRPr lang="ru-RU" dirty="0"/>
          </a:p>
        </p:txBody>
      </p:sp>
      <p:sp>
        <p:nvSpPr>
          <p:cNvPr id="15370" name="TextBox 10"/>
          <p:cNvSpPr txBox="1">
            <a:spLocks noChangeArrowheads="1"/>
          </p:cNvSpPr>
          <p:nvPr/>
        </p:nvSpPr>
        <p:spPr bwMode="auto">
          <a:xfrm>
            <a:off x="3143250" y="1285875"/>
            <a:ext cx="28575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/>
              <a:t>Балет «Гаянэ» широко известен. Многие труппы в стране и за рубежом вновь и вновь обращаются к замечательной музыке Арама Хачатуряна.</a:t>
            </a:r>
            <a:br>
              <a:rPr lang="ru-RU" sz="1400"/>
            </a:br>
            <a:r>
              <a:rPr lang="ru-RU" sz="1400"/>
              <a:t>Молодой балетмейстер Борис Эйфман поставил «Гаянэ» на сцене Ленинградского государственного Малого театра оперы и балета. Свойственный этому театру поиск в овладении современной темой особенно сказался в последние годы в балетном жанре.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214938"/>
            <a:ext cx="5715000" cy="3698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 какой стране родился танец падеспань?</a:t>
            </a:r>
          </a:p>
        </p:txBody>
      </p:sp>
      <p:pic>
        <p:nvPicPr>
          <p:cNvPr id="16394" name="Рисунок 10" descr="42bc80c8c8b4ae0feb8f6784e4e9342e.jpe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9738" y="1143000"/>
            <a:ext cx="3184525" cy="387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В Испании.</a:t>
            </a:r>
            <a:endParaRPr lang="ru-RU" dirty="0"/>
          </a:p>
        </p:txBody>
      </p:sp>
      <p:sp>
        <p:nvSpPr>
          <p:cNvPr id="17418" name="TextBox 11"/>
          <p:cNvSpPr txBox="1">
            <a:spLocks noChangeArrowheads="1"/>
          </p:cNvSpPr>
          <p:nvPr/>
        </p:nvSpPr>
        <p:spPr bwMode="auto">
          <a:xfrm>
            <a:off x="3071813" y="1571625"/>
            <a:ext cx="2928937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ПАДЕСПАНЬ</a:t>
            </a:r>
            <a:r>
              <a:rPr lang="ru-RU" sz="1400"/>
              <a:t/>
            </a:r>
            <a:br>
              <a:rPr lang="ru-RU" sz="1400"/>
            </a:br>
            <a:r>
              <a:rPr lang="ru-RU" sz="1400"/>
              <a:t>падеспань [падеспань] м. нескл. 1) Русский парный бальный танец, состоящий из элементов характерно-сценического испанского танца. 2) Музыка к такому танцу.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6461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Какой танец обязан своим происхождением и названием столице Кубы - Гаване?</a:t>
            </a:r>
          </a:p>
        </p:txBody>
      </p:sp>
      <p:pic>
        <p:nvPicPr>
          <p:cNvPr id="18442" name="Рисунок 10" descr="gavana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50" y="1143000"/>
            <a:ext cx="5143500" cy="364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6461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Хабанера. Испанское </a:t>
            </a:r>
            <a:r>
              <a:rPr lang="ru-RU" i="1" dirty="0" err="1"/>
              <a:t>habanera</a:t>
            </a:r>
            <a:r>
              <a:rPr lang="ru-RU" i="1" dirty="0"/>
              <a:t> от </a:t>
            </a:r>
            <a:r>
              <a:rPr lang="ru-RU" i="1" dirty="0" err="1"/>
              <a:t>La</a:t>
            </a:r>
            <a:r>
              <a:rPr lang="ru-RU" i="1" dirty="0"/>
              <a:t> </a:t>
            </a:r>
            <a:r>
              <a:rPr lang="ru-RU" i="1" dirty="0" err="1"/>
              <a:t>Habana</a:t>
            </a:r>
            <a:r>
              <a:rPr lang="ru-RU" i="1" dirty="0"/>
              <a:t> - Гавана. Буквально </a:t>
            </a:r>
            <a:r>
              <a:rPr lang="ru-RU" i="1" dirty="0" err="1"/>
              <a:t>habanera</a:t>
            </a:r>
            <a:r>
              <a:rPr lang="ru-RU" i="1" dirty="0"/>
              <a:t> -  «жительница Гаваны».</a:t>
            </a:r>
            <a:endParaRPr lang="ru-RU" dirty="0"/>
          </a:p>
        </p:txBody>
      </p:sp>
      <p:sp>
        <p:nvSpPr>
          <p:cNvPr id="19466" name="TextBox 10"/>
          <p:cNvSpPr txBox="1">
            <a:spLocks noChangeArrowheads="1"/>
          </p:cNvSpPr>
          <p:nvPr/>
        </p:nvSpPr>
        <p:spPr bwMode="auto">
          <a:xfrm>
            <a:off x="3106738" y="1143000"/>
            <a:ext cx="293052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Хабанера</a:t>
            </a:r>
            <a:r>
              <a:rPr lang="ru-RU" sz="1400"/>
              <a:t> (испанское habanera, от Habana — Гавана; более правильное название абанера), кубинский танец и песня; более известна под название "данса". Происходит от европейского </a:t>
            </a:r>
            <a:r>
              <a:rPr lang="ru-RU" sz="1400">
                <a:hlinkClick r:id="rId5"/>
              </a:rPr>
              <a:t>контрданса</a:t>
            </a:r>
            <a:r>
              <a:rPr lang="ru-RU" sz="1400"/>
              <a:t>. Хрестоматийный образец Х. — "Ла палома" ("Голубка") С. Ирадьера. Распространена по всей Латинской Америке. Музыкальную форму Х. использовали композиторы Ж. Бизе (опера "Кармен"), К. Дебюсси ("Вечер в Гренаде" для фортепиано), М. Равель (для голоса фортепиано) и др.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9239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Мелодию какой русской народной плясовой песни и танца увековечил М.И. Глинка, сочинив на её основе симфоническую пьесу того же названия?</a:t>
            </a:r>
          </a:p>
        </p:txBody>
      </p:sp>
      <p:pic>
        <p:nvPicPr>
          <p:cNvPr id="20490" name="Рисунок 12" descr="56515252_401pxGlinka_1856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02000" y="1071563"/>
            <a:ext cx="2540000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«Камаринская»</a:t>
            </a:r>
            <a:endParaRPr lang="ru-RU" dirty="0"/>
          </a:p>
        </p:txBody>
      </p:sp>
      <p:sp>
        <p:nvSpPr>
          <p:cNvPr id="21514" name="Прямоугольник 10"/>
          <p:cNvSpPr>
            <a:spLocks noChangeArrowheads="1"/>
          </p:cNvSpPr>
          <p:nvPr/>
        </p:nvSpPr>
        <p:spPr bwMode="auto">
          <a:xfrm>
            <a:off x="2286000" y="1858963"/>
            <a:ext cx="4572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Увертюра «Камаринская»</a:t>
            </a:r>
            <a:r>
              <a:rPr lang="ru-RU" sz="1400"/>
              <a:t> (Композитор — </a:t>
            </a:r>
            <a:r>
              <a:rPr lang="ru-RU" sz="1400">
                <a:hlinkClick r:id="rId5" tooltip="Глинка, Михаил Иванович"/>
              </a:rPr>
              <a:t>Михаил Иванович Глинка</a:t>
            </a:r>
            <a:r>
              <a:rPr lang="ru-RU" sz="1400"/>
              <a:t>)</a:t>
            </a:r>
          </a:p>
          <a:p>
            <a:pPr algn="ctr"/>
            <a:r>
              <a:rPr lang="ru-RU" sz="1400"/>
              <a:t>Увертюра «Камаринская» написана в </a:t>
            </a:r>
            <a:r>
              <a:rPr lang="ru-RU" sz="1400">
                <a:hlinkClick r:id="rId6" tooltip="1848 год"/>
              </a:rPr>
              <a:t>1848 году</a:t>
            </a:r>
            <a:r>
              <a:rPr lang="ru-RU" sz="1400"/>
              <a:t>. Относится к симфоническому творчеству Глинки. В эту творческую линию входят небольшие одночастные произведения (увертюры и фантазии). А именно: «Камаринская»; «</a:t>
            </a:r>
            <a:r>
              <a:rPr lang="ru-RU" sz="1400">
                <a:hlinkClick r:id="rId7" tooltip="Арагонская хота (страница отсутствует)"/>
              </a:rPr>
              <a:t>Арагонская хота</a:t>
            </a:r>
            <a:r>
              <a:rPr lang="ru-RU" sz="1400"/>
              <a:t>»; «Воспоминание о летней ночи в Мадриде» и «Вальс-фантазия».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6461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Какой бальный танец французского происхождения объединяет вальс, мазурку и польку?</a:t>
            </a:r>
          </a:p>
        </p:txBody>
      </p:sp>
      <p:pic>
        <p:nvPicPr>
          <p:cNvPr id="4106" name="Рисунок 10" descr="3816381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66988" y="1357313"/>
            <a:ext cx="401002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28637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Котильон</a:t>
            </a:r>
            <a:r>
              <a:rPr lang="ru-RU" dirty="0"/>
              <a:t>.</a:t>
            </a:r>
          </a:p>
        </p:txBody>
      </p:sp>
      <p:sp>
        <p:nvSpPr>
          <p:cNvPr id="5130" name="TextBox 16"/>
          <p:cNvSpPr txBox="1">
            <a:spLocks noChangeArrowheads="1"/>
          </p:cNvSpPr>
          <p:nvPr/>
        </p:nvSpPr>
        <p:spPr bwMode="auto">
          <a:xfrm>
            <a:off x="1928813" y="1285875"/>
            <a:ext cx="52863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dirty="0"/>
              <a:t>Котильон</a:t>
            </a:r>
            <a:r>
              <a:rPr lang="ru-RU" sz="1400" dirty="0"/>
              <a:t> (</a:t>
            </a:r>
            <a:r>
              <a:rPr lang="ru-RU" sz="1400" dirty="0">
                <a:hlinkClick r:id="rId5" tooltip="Французский язык"/>
              </a:rPr>
              <a:t>фр.</a:t>
            </a:r>
            <a:r>
              <a:rPr lang="ru-RU" sz="1400" dirty="0"/>
              <a:t> </a:t>
            </a:r>
            <a:r>
              <a:rPr lang="ru-RU" sz="1400" i="1" dirty="0" err="1"/>
              <a:t>cotillon</a:t>
            </a:r>
            <a:r>
              <a:rPr lang="ru-RU" sz="1400" dirty="0"/>
              <a:t>) — </a:t>
            </a:r>
            <a:r>
              <a:rPr lang="ru-RU" sz="1400" u="sng" dirty="0">
                <a:hlinkClick r:id="rId6" tooltip="Бальный танец"/>
              </a:rPr>
              <a:t>бальный танец</a:t>
            </a:r>
            <a:r>
              <a:rPr lang="ru-RU" sz="1400" u="sng" dirty="0"/>
              <a:t> </a:t>
            </a:r>
            <a:r>
              <a:rPr lang="ru-RU" sz="1400" u="sng" dirty="0">
                <a:hlinkClick r:id="rId7" tooltip="Франция"/>
              </a:rPr>
              <a:t>французского</a:t>
            </a:r>
            <a:r>
              <a:rPr lang="ru-RU" sz="1400" u="sng" dirty="0"/>
              <a:t> </a:t>
            </a:r>
            <a:r>
              <a:rPr lang="ru-RU" sz="1400" dirty="0"/>
              <a:t>происхождения.</a:t>
            </a:r>
          </a:p>
          <a:p>
            <a:pPr algn="ctr"/>
            <a:r>
              <a:rPr lang="ru-RU" sz="1400" dirty="0"/>
              <a:t>Первоначально так называлась нижняя юбка. В </a:t>
            </a:r>
            <a:r>
              <a:rPr lang="ru-RU" sz="1400" dirty="0">
                <a:hlinkClick r:id="rId8" tooltip="1775"/>
              </a:rPr>
              <a:t>1775</a:t>
            </a:r>
            <a:r>
              <a:rPr lang="ru-RU" sz="1400" dirty="0"/>
              <a:t> году это название закрепилось за танцем, во время которого были видны нижние юбки.</a:t>
            </a:r>
            <a:r>
              <a:rPr lang="ru-RU" sz="1400" baseline="30000" dirty="0">
                <a:hlinkClick r:id="rId9"/>
              </a:rPr>
              <a:t>[1]</a:t>
            </a:r>
            <a:r>
              <a:rPr lang="ru-RU" sz="1400" dirty="0"/>
              <a:t> Котильон близок </a:t>
            </a:r>
            <a:r>
              <a:rPr lang="ru-RU" sz="1400" dirty="0">
                <a:hlinkClick r:id="rId10" tooltip="Контрданс"/>
              </a:rPr>
              <a:t>контрдансу</a:t>
            </a:r>
            <a:r>
              <a:rPr lang="ru-RU" sz="1400" dirty="0"/>
              <a:t>. Особое распространение получил в середине XIX века в странах Европы и в России. Котильон объединял несколько самостоятельных танцев (</a:t>
            </a:r>
            <a:r>
              <a:rPr lang="ru-RU" sz="1400" dirty="0">
                <a:hlinkClick r:id="rId11" tooltip="Вальс"/>
              </a:rPr>
              <a:t>вальс</a:t>
            </a:r>
            <a:r>
              <a:rPr lang="ru-RU" sz="1400" dirty="0"/>
              <a:t>, </a:t>
            </a:r>
            <a:r>
              <a:rPr lang="ru-RU" sz="1400" dirty="0">
                <a:hlinkClick r:id="rId12" tooltip="Мазурка (танец)"/>
              </a:rPr>
              <a:t>мазурка</a:t>
            </a:r>
            <a:r>
              <a:rPr lang="ru-RU" sz="1400" dirty="0"/>
              <a:t>, </a:t>
            </a:r>
            <a:r>
              <a:rPr lang="ru-RU" sz="1400" dirty="0">
                <a:hlinkClick r:id="rId13" tooltip="Полька (танец)"/>
              </a:rPr>
              <a:t>полька</a:t>
            </a:r>
            <a:r>
              <a:rPr lang="ru-RU" sz="1400" dirty="0"/>
              <a:t>). Исполнялся он всеми участниками в конце </a:t>
            </a:r>
            <a:r>
              <a:rPr lang="ru-RU" sz="1400" dirty="0">
                <a:hlinkClick r:id="rId14" tooltip="Бал"/>
              </a:rPr>
              <a:t>бала</a:t>
            </a:r>
            <a:r>
              <a:rPr lang="ru-RU" sz="1400" dirty="0"/>
              <a:t>. Разнообразие Котильона зависело от ведущей пары — кавалер-кондуктор давал сигнал оркестру, громко называя фигуры. Он же следил за согласованностью движения пар.</a:t>
            </a:r>
          </a:p>
          <a:p>
            <a:pPr algn="ctr"/>
            <a:r>
              <a:rPr lang="ru-RU" sz="1400" dirty="0"/>
              <a:t>В </a:t>
            </a:r>
            <a:r>
              <a:rPr lang="ru-RU" sz="1400" dirty="0">
                <a:hlinkClick r:id="rId15" tooltip="1820-е"/>
              </a:rPr>
              <a:t>20-х годах</a:t>
            </a:r>
            <a:r>
              <a:rPr lang="ru-RU" sz="1400" dirty="0"/>
              <a:t> в Германии Котильоном называлась игра в </a:t>
            </a:r>
            <a:r>
              <a:rPr lang="ru-RU" sz="1400" dirty="0">
                <a:hlinkClick r:id="rId16" tooltip="Фант"/>
              </a:rPr>
              <a:t>фанты</a:t>
            </a:r>
            <a:r>
              <a:rPr lang="ru-RU" sz="1400" dirty="0"/>
              <a:t>, с танцами, в конце бала. В настоящее время Котильон состоит из кадрили, между фигурами которой вставляются другие танцы: мазурка, вальс, полька.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14500" y="5000625"/>
            <a:ext cx="5715000" cy="6461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Назовите «танцевальную» музыкальную эмблему столицы Украины.</a:t>
            </a:r>
          </a:p>
        </p:txBody>
      </p:sp>
      <p:pic>
        <p:nvPicPr>
          <p:cNvPr id="6154" name="Рисунок 17" descr="kiev-ukraine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46338" y="1214438"/>
            <a:ext cx="4251325" cy="359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6461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(Знаменитый «Киевский вальс», музыка - П. </a:t>
            </a:r>
            <a:r>
              <a:rPr lang="ru-RU" i="1" dirty="0" err="1"/>
              <a:t>Майборода</a:t>
            </a:r>
            <a:r>
              <a:rPr lang="ru-RU" i="1" dirty="0"/>
              <a:t>, стихи - А. </a:t>
            </a:r>
            <a:r>
              <a:rPr lang="ru-RU" i="1" dirty="0" err="1"/>
              <a:t>Малышко</a:t>
            </a:r>
            <a:r>
              <a:rPr lang="ru-RU" i="1" dirty="0"/>
              <a:t>.)</a:t>
            </a:r>
            <a:endParaRPr lang="ru-RU" dirty="0"/>
          </a:p>
        </p:txBody>
      </p:sp>
      <p:sp>
        <p:nvSpPr>
          <p:cNvPr id="7178" name="Rectangle 1"/>
          <p:cNvSpPr>
            <a:spLocks noChangeArrowheads="1"/>
          </p:cNvSpPr>
          <p:nvPr/>
        </p:nvSpPr>
        <p:spPr bwMode="auto">
          <a:xfrm>
            <a:off x="2143125" y="2382838"/>
            <a:ext cx="485775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/>
              <a:t>Киевский вальс</a:t>
            </a:r>
          </a:p>
          <a:p>
            <a:pPr algn="ctr" eaLnBrk="0" hangingPunct="0"/>
            <a:endParaRPr lang="ru-RU" sz="1400" i="1"/>
          </a:p>
          <a:p>
            <a:pPr algn="ctr" eaLnBrk="0" hangingPunct="0"/>
            <a:r>
              <a:rPr lang="ru-RU" sz="1400" i="1"/>
              <a:t>Слова А. Малышка.</a:t>
            </a:r>
            <a:r>
              <a:rPr lang="ru-RU" sz="1400"/>
              <a:t> </a:t>
            </a:r>
            <a:br>
              <a:rPr lang="ru-RU" sz="1400"/>
            </a:br>
            <a:r>
              <a:rPr lang="ru-RU" sz="1400" i="1"/>
              <a:t>Перевод Г. Литвака.</a:t>
            </a:r>
            <a:r>
              <a:rPr lang="ru-RU" sz="1400"/>
              <a:t> </a:t>
            </a:r>
            <a:br>
              <a:rPr lang="ru-RU" sz="1400"/>
            </a:br>
            <a:r>
              <a:rPr lang="ru-RU" sz="1400" i="1"/>
              <a:t>Музыка П. Майбороды.</a:t>
            </a:r>
            <a:r>
              <a:rPr lang="ru-RU" sz="1400"/>
              <a:t> </a:t>
            </a:r>
          </a:p>
          <a:p>
            <a:pPr algn="ctr"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6461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Какие танцы сочинил российский композитор Сергей Рахманинов?</a:t>
            </a:r>
          </a:p>
        </p:txBody>
      </p:sp>
      <p:pic>
        <p:nvPicPr>
          <p:cNvPr id="8202" name="Рисунок 12" descr="06-rakhmaninov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09938" y="1357313"/>
            <a:ext cx="2524125" cy="320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«Симфонические танцы» для оркестра.</a:t>
            </a:r>
            <a:endParaRPr lang="ru-RU" dirty="0"/>
          </a:p>
        </p:txBody>
      </p:sp>
      <p:sp>
        <p:nvSpPr>
          <p:cNvPr id="9226" name="TextBox 10"/>
          <p:cNvSpPr txBox="1">
            <a:spLocks noChangeArrowheads="1"/>
          </p:cNvSpPr>
          <p:nvPr/>
        </p:nvSpPr>
        <p:spPr bwMode="auto">
          <a:xfrm>
            <a:off x="3000375" y="1428750"/>
            <a:ext cx="3143250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Серге́й Васи́льевич Рахма́нинов</a:t>
            </a:r>
            <a:r>
              <a:rPr lang="ru-RU" sz="1400"/>
              <a:t> (1 апреля (</a:t>
            </a:r>
            <a:r>
              <a:rPr lang="ru-RU" sz="1400">
                <a:hlinkClick r:id="rId5" tooltip="20 марта"/>
              </a:rPr>
              <a:t>20 марта</a:t>
            </a:r>
            <a:r>
              <a:rPr lang="ru-RU" sz="1400"/>
              <a:t>) </a:t>
            </a:r>
            <a:r>
              <a:rPr lang="ru-RU" sz="1400">
                <a:hlinkClick r:id="rId6" tooltip="1873 год"/>
              </a:rPr>
              <a:t>1873</a:t>
            </a:r>
            <a:r>
              <a:rPr lang="ru-RU" sz="1400"/>
              <a:t>(18730320)—</a:t>
            </a:r>
            <a:r>
              <a:rPr lang="ru-RU" sz="1400">
                <a:hlinkClick r:id="rId7" tooltip="28 марта"/>
              </a:rPr>
              <a:t>28 марта</a:t>
            </a:r>
            <a:r>
              <a:rPr lang="ru-RU" sz="1400"/>
              <a:t> </a:t>
            </a:r>
            <a:r>
              <a:rPr lang="ru-RU" sz="1400">
                <a:hlinkClick r:id="rId8" tooltip="1943"/>
              </a:rPr>
              <a:t>1943</a:t>
            </a:r>
            <a:r>
              <a:rPr lang="ru-RU" sz="1400"/>
              <a:t>) — </a:t>
            </a:r>
            <a:r>
              <a:rPr lang="ru-RU" sz="1400">
                <a:hlinkClick r:id="rId9" tooltip="Россия"/>
              </a:rPr>
              <a:t>русский</a:t>
            </a:r>
            <a:r>
              <a:rPr lang="ru-RU" sz="1400" baseline="30000">
                <a:hlinkClick r:id="rId10"/>
              </a:rPr>
              <a:t>[1][2]</a:t>
            </a:r>
            <a:r>
              <a:rPr lang="ru-RU" sz="1400"/>
              <a:t> </a:t>
            </a:r>
            <a:r>
              <a:rPr lang="ru-RU" sz="1400">
                <a:hlinkClick r:id="rId11" tooltip="Композитор"/>
              </a:rPr>
              <a:t>композитор</a:t>
            </a:r>
            <a:r>
              <a:rPr lang="ru-RU" sz="1400"/>
              <a:t>, </a:t>
            </a:r>
            <a:r>
              <a:rPr lang="ru-RU" sz="1400">
                <a:hlinkClick r:id="rId12" tooltip="Пианист"/>
              </a:rPr>
              <a:t>пианист</a:t>
            </a:r>
            <a:r>
              <a:rPr lang="ru-RU" sz="1400"/>
              <a:t> и </a:t>
            </a:r>
            <a:r>
              <a:rPr lang="ru-RU" sz="1400">
                <a:hlinkClick r:id="rId13" tooltip="Дирижёр"/>
              </a:rPr>
              <a:t>дирижёр</a:t>
            </a:r>
            <a:r>
              <a:rPr lang="ru-RU" sz="1400"/>
              <a:t>.</a:t>
            </a:r>
          </a:p>
          <a:p>
            <a:pPr algn="ctr"/>
            <a:r>
              <a:rPr lang="ru-RU" sz="1400"/>
              <a:t>Синтезировал в своём творчестве принципы петербургской и московской композиторских школ (а также традиции западноевропейской музыки) и создал свой оригинальный стиль, оказавший впоследствии влияние как на русскую, так и на мировую музыку </a:t>
            </a:r>
            <a:r>
              <a:rPr lang="ru-RU" sz="1400">
                <a:hlinkClick r:id="rId14" tooltip="XX век"/>
              </a:rPr>
              <a:t>XX века</a:t>
            </a:r>
            <a:r>
              <a:rPr lang="ru-RU" sz="1400"/>
              <a:t>.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Вопрос №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214938"/>
            <a:ext cx="5715000" cy="3698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Как называется старинный польский танец-шествие?</a:t>
            </a:r>
          </a:p>
        </p:txBody>
      </p:sp>
      <p:pic>
        <p:nvPicPr>
          <p:cNvPr id="10250" name="Рисунок 10" descr="81216300884261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06738" y="1071563"/>
            <a:ext cx="2930525" cy="397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0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 l="69380" r="27151"/>
          <a:stretch>
            <a:fillRect/>
          </a:stretch>
        </p:blipFill>
        <p:spPr bwMode="auto">
          <a:xfrm>
            <a:off x="9001125" y="0"/>
            <a:ext cx="142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2" descr="C:\Documents and Settings\Учитель\Рабочий стол\E8D4C32E2ABE12.gif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задержка 13"/>
          <p:cNvSpPr/>
          <p:nvPr/>
        </p:nvSpPr>
        <p:spPr>
          <a:xfrm rot="10800000">
            <a:off x="8572500" y="6143625"/>
            <a:ext cx="571500" cy="714375"/>
          </a:xfrm>
          <a:prstGeom prst="flowChartDelay">
            <a:avLst/>
          </a:prstGeom>
          <a:solidFill>
            <a:schemeClr val="bg1"/>
          </a:solidFill>
          <a:ln w="31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Равнобедренный треугольник 14">
            <a:hlinkClick r:id="rId4" action="ppaction://hlinksldjump"/>
          </p:cNvPr>
          <p:cNvSpPr/>
          <p:nvPr/>
        </p:nvSpPr>
        <p:spPr>
          <a:xfrm rot="5400000">
            <a:off x="8709026" y="6364287"/>
            <a:ext cx="412750" cy="257175"/>
          </a:xfrm>
          <a:prstGeom prst="triangle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50" y="571500"/>
            <a:ext cx="28575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Ответ №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5000625"/>
            <a:ext cx="5715000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i="1" dirty="0"/>
              <a:t>Полонез</a:t>
            </a:r>
            <a:endParaRPr lang="ru-RU" dirty="0"/>
          </a:p>
        </p:txBody>
      </p:sp>
      <p:sp>
        <p:nvSpPr>
          <p:cNvPr id="11274" name="TextBox 10"/>
          <p:cNvSpPr txBox="1">
            <a:spLocks noChangeArrowheads="1"/>
          </p:cNvSpPr>
          <p:nvPr/>
        </p:nvSpPr>
        <p:spPr bwMode="auto">
          <a:xfrm>
            <a:off x="2035175" y="1285875"/>
            <a:ext cx="50736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hlinkClick r:id="rId5"/>
              </a:rPr>
              <a:t>Большая советская энциклопедия</a:t>
            </a:r>
            <a:endParaRPr lang="ru-RU" sz="1400" b="1"/>
          </a:p>
          <a:p>
            <a:pPr algn="ctr"/>
            <a:r>
              <a:rPr lang="ru-RU" sz="1400" b="1"/>
              <a:t>Полонез</a:t>
            </a:r>
          </a:p>
          <a:p>
            <a:pPr algn="ctr"/>
            <a:r>
              <a:rPr lang="ru-RU" sz="1400" b="1"/>
              <a:t>Полонез</a:t>
            </a:r>
            <a:r>
              <a:rPr lang="ru-RU" sz="1400"/>
              <a:t> (франц. polonaise, от polonais — польский), 1) торжественный бальный танец-шествие. Музыкальный размер </a:t>
            </a:r>
            <a:r>
              <a:rPr lang="ru-RU" sz="1400" baseline="30000"/>
              <a:t>3</a:t>
            </a:r>
            <a:r>
              <a:rPr lang="ru-RU" sz="1400"/>
              <a:t>/</a:t>
            </a:r>
            <a:r>
              <a:rPr lang="ru-RU" sz="1400" baseline="-25000"/>
              <a:t>4</a:t>
            </a:r>
            <a:r>
              <a:rPr lang="ru-RU" sz="1400"/>
              <a:t>. В своих истоках — народного происхождения. С 16 в. стал придворным танцем во Франции и др. европейских странах. Образцы П. встречаются в сюитах и партитах И. С. Баха, Г. Ф. Генделя, в произведениях В. А. Моцарта, Л. Бетховена, К. М. Вебера, Ф. Шуберта. Широкое развитие этот музыкальный жанр получил в творчестве Ф. Шопена. П. писали М. К. Огиньский, О. А. Козловский, К. Курпиньский, Г. Венявский, З. Носковский, Л. Ружицкий и др. В опере П. использован М. И. Глинкой, Н. А. Римским-Корсаковым, П. И. Чайковским и др. 2)</a:t>
            </a:r>
          </a:p>
          <a:p>
            <a:pPr algn="ctr"/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7658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BF9CA2-9B29-4153-9F7C-5FBEC38551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15_97K</Template>
  <TotalTime>14</TotalTime>
  <Words>566</Words>
  <Application>Microsoft Office PowerPoint</Application>
  <PresentationFormat>Экран (4:3)</PresentationFormat>
  <Paragraphs>76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TS030007658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Татьяна</dc:creator>
  <cp:keywords/>
  <dc:description/>
  <cp:lastModifiedBy>Татьяна</cp:lastModifiedBy>
  <cp:revision>3</cp:revision>
  <dcterms:created xsi:type="dcterms:W3CDTF">2015-09-23T11:50:02Z</dcterms:created>
  <dcterms:modified xsi:type="dcterms:W3CDTF">2015-09-24T08:10:26Z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TC030007658</vt:lpwstr>
  </property>
</Properties>
</file>